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</p:sldIdLst>
  <p:sldSz cy="5143500" cx="9144000"/>
  <p:notesSz cx="6858000" cy="9144000"/>
  <p:embeddedFontLst>
    <p:embeddedFont>
      <p:font typeface="Lexend Light"/>
      <p:regular r:id="rId17"/>
      <p:bold r:id="rId18"/>
    </p:embeddedFont>
    <p:embeddedFont>
      <p:font typeface="Roboto"/>
      <p:regular r:id="rId19"/>
      <p:bold r:id="rId20"/>
      <p:italic r:id="rId21"/>
      <p:boldItalic r:id="rId22"/>
    </p:embeddedFont>
    <p:embeddedFont>
      <p:font typeface="Lexend"/>
      <p:regular r:id="rId23"/>
      <p:bold r:id="rId24"/>
    </p:embeddedFont>
    <p:embeddedFont>
      <p:font typeface="Century Gothic"/>
      <p:regular r:id="rId25"/>
      <p:bold r:id="rId26"/>
      <p:italic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8988E664-F01D-4149-B93F-F2A39620CF3C}">
  <a:tblStyle styleId="{8988E664-F01D-4149-B93F-F2A39620CF3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bold.fntdata"/><Relationship Id="rId22" Type="http://schemas.openxmlformats.org/officeDocument/2006/relationships/font" Target="fonts/Roboto-boldItalic.fntdata"/><Relationship Id="rId21" Type="http://schemas.openxmlformats.org/officeDocument/2006/relationships/font" Target="fonts/Roboto-italic.fntdata"/><Relationship Id="rId24" Type="http://schemas.openxmlformats.org/officeDocument/2006/relationships/font" Target="fonts/Lexend-bold.fntdata"/><Relationship Id="rId23" Type="http://schemas.openxmlformats.org/officeDocument/2006/relationships/font" Target="fonts/Lexend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CenturyGothic-bold.fntdata"/><Relationship Id="rId25" Type="http://schemas.openxmlformats.org/officeDocument/2006/relationships/font" Target="fonts/CenturyGothic-regular.fntdata"/><Relationship Id="rId28" Type="http://schemas.openxmlformats.org/officeDocument/2006/relationships/font" Target="fonts/CenturyGothic-boldItalic.fntdata"/><Relationship Id="rId27" Type="http://schemas.openxmlformats.org/officeDocument/2006/relationships/font" Target="fonts/CenturyGothic-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font" Target="fonts/LexendLight-regular.fntdata"/><Relationship Id="rId16" Type="http://schemas.openxmlformats.org/officeDocument/2006/relationships/slide" Target="slides/slide10.xml"/><Relationship Id="rId19" Type="http://schemas.openxmlformats.org/officeDocument/2006/relationships/font" Target="fonts/Roboto-regular.fntdata"/><Relationship Id="rId18" Type="http://schemas.openxmlformats.org/officeDocument/2006/relationships/font" Target="fonts/LexendLight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167d711d3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2167d711d3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1263446611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21263446611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21263446611_3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21263446611_3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126344661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2126344661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1263446611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21263446611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137ecd6770_2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2137ecd6770_2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1263446611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21263446611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138a0a0b91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2138a0a0b91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1263446611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21263446611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9" name="Google Shape;49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0" name="Google Shape;5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2487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b="1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" name="Google Shape;20;p4"/>
          <p:cNvSpPr txBox="1"/>
          <p:nvPr/>
        </p:nvSpPr>
        <p:spPr>
          <a:xfrm>
            <a:off x="311700" y="231450"/>
            <a:ext cx="58077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rPr>
              <a:t>Overview</a:t>
            </a:r>
            <a:endParaRPr b="1" sz="2700">
              <a:solidFill>
                <a:srgbClr val="FFFFF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1" name="Google Shape;21;p4"/>
          <p:cNvSpPr/>
          <p:nvPr/>
        </p:nvSpPr>
        <p:spPr>
          <a:xfrm>
            <a:off x="0" y="0"/>
            <a:ext cx="9144000" cy="1063200"/>
          </a:xfrm>
          <a:prstGeom prst="rect">
            <a:avLst/>
          </a:prstGeom>
          <a:solidFill>
            <a:srgbClr val="16456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" name="Google Shape;24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/>
          <p:nvPr>
            <p:ph type="title"/>
          </p:nvPr>
        </p:nvSpPr>
        <p:spPr>
          <a:xfrm>
            <a:off x="282175" y="1940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b="1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9" name="Google Shape;29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" name="Google Shape;30;p6"/>
          <p:cNvSpPr/>
          <p:nvPr/>
        </p:nvSpPr>
        <p:spPr>
          <a:xfrm>
            <a:off x="0" y="0"/>
            <a:ext cx="9144000" cy="891900"/>
          </a:xfrm>
          <a:prstGeom prst="rect">
            <a:avLst/>
          </a:prstGeom>
          <a:gradFill>
            <a:gsLst>
              <a:gs pos="0">
                <a:srgbClr val="082F46"/>
              </a:gs>
              <a:gs pos="100000">
                <a:srgbClr val="0C1823"/>
              </a:gs>
            </a:gsLst>
            <a:path path="circle">
              <a:fillToRect l="100%" t="100%"/>
            </a:path>
            <a:tileRect b="-100%" r="-100%"/>
          </a:gradFill>
          <a:ln cap="flat" cmpd="sng" w="9525">
            <a:solidFill>
              <a:srgbClr val="0C182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92D41"/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1" name="Google Shape;41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2" name="Google Shape;42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3" name="Google Shape;4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6" name="Google Shape;46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Relationship Id="rId4" Type="http://schemas.openxmlformats.org/officeDocument/2006/relationships/image" Target="../media/image2.png"/><Relationship Id="rId5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3"/>
          <p:cNvSpPr txBox="1"/>
          <p:nvPr>
            <p:ph type="ctrTitle"/>
          </p:nvPr>
        </p:nvSpPr>
        <p:spPr>
          <a:xfrm>
            <a:off x="1714125" y="484800"/>
            <a:ext cx="4085400" cy="1132200"/>
          </a:xfrm>
          <a:prstGeom prst="rect">
            <a:avLst/>
          </a:prstGeom>
          <a:effectLst>
            <a:outerShdw blurRad="57150" rotWithShape="0" algn="bl" dir="5400000" dist="38100">
              <a:srgbClr val="000000">
                <a:alpha val="75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3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SATELLITE ANTENNA </a:t>
            </a:r>
            <a:endParaRPr b="1" sz="33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3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TRACKING SYSTEM</a:t>
            </a:r>
            <a:endParaRPr b="1" sz="32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8" name="Google Shape;58;p13"/>
          <p:cNvSpPr txBox="1"/>
          <p:nvPr/>
        </p:nvSpPr>
        <p:spPr>
          <a:xfrm>
            <a:off x="592275" y="3586550"/>
            <a:ext cx="6329100" cy="13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rPr>
              <a:t>ECEN 403-902</a:t>
            </a:r>
            <a:endParaRPr b="1" sz="2200">
              <a:solidFill>
                <a:srgbClr val="FFFFFF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Lexend Light"/>
                <a:ea typeface="Lexend Light"/>
                <a:cs typeface="Lexend Light"/>
                <a:sym typeface="Lexend Light"/>
              </a:rPr>
              <a:t>Sponsor: David Gent</a:t>
            </a:r>
            <a:endParaRPr sz="1800">
              <a:solidFill>
                <a:srgbClr val="FFFFFF"/>
              </a:solidFill>
              <a:latin typeface="Lexend Light"/>
              <a:ea typeface="Lexend Light"/>
              <a:cs typeface="Lexend Light"/>
              <a:sym typeface="Lexen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Lexend Light"/>
                <a:ea typeface="Lexend Light"/>
                <a:cs typeface="Lexend Light"/>
                <a:sym typeface="Lexend Light"/>
              </a:rPr>
              <a:t>TA: Pranav Dhulipala</a:t>
            </a:r>
            <a:endParaRPr sz="1800">
              <a:solidFill>
                <a:srgbClr val="FFFFFF"/>
              </a:solidFill>
              <a:latin typeface="Lexend Light"/>
              <a:ea typeface="Lexend Light"/>
              <a:cs typeface="Lexend Light"/>
              <a:sym typeface="Lexen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Lexend Light"/>
                <a:ea typeface="Lexend Light"/>
                <a:cs typeface="Lexend Light"/>
                <a:sym typeface="Lexend Light"/>
              </a:rPr>
              <a:t>Team: David Santos, Michael Raabe, Hunter Britton</a:t>
            </a:r>
            <a:endParaRPr sz="1800">
              <a:solidFill>
                <a:srgbClr val="FFFFFF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cxnSp>
        <p:nvCxnSpPr>
          <p:cNvPr id="59" name="Google Shape;59;p13"/>
          <p:cNvCxnSpPr/>
          <p:nvPr/>
        </p:nvCxnSpPr>
        <p:spPr>
          <a:xfrm>
            <a:off x="592275" y="1573825"/>
            <a:ext cx="7784700" cy="0"/>
          </a:xfrm>
          <a:prstGeom prst="straightConnector1">
            <a:avLst/>
          </a:prstGeom>
          <a:noFill/>
          <a:ln cap="flat" cmpd="sng" w="19050">
            <a:solidFill>
              <a:srgbClr val="299D8F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000000">
                <a:alpha val="75000"/>
              </a:srgbClr>
            </a:outerShdw>
          </a:effectLst>
        </p:spPr>
      </p:cxnSp>
      <p:grpSp>
        <p:nvGrpSpPr>
          <p:cNvPr id="60" name="Google Shape;60;p13"/>
          <p:cNvGrpSpPr/>
          <p:nvPr/>
        </p:nvGrpSpPr>
        <p:grpSpPr>
          <a:xfrm>
            <a:off x="784518" y="341957"/>
            <a:ext cx="814826" cy="1077199"/>
            <a:chOff x="679643" y="150357"/>
            <a:chExt cx="814826" cy="1077199"/>
          </a:xfrm>
        </p:grpSpPr>
        <p:sp>
          <p:nvSpPr>
            <p:cNvPr id="61" name="Google Shape;61;p13"/>
            <p:cNvSpPr/>
            <p:nvPr/>
          </p:nvSpPr>
          <p:spPr>
            <a:xfrm>
              <a:off x="762723" y="808146"/>
              <a:ext cx="339853" cy="419411"/>
            </a:xfrm>
            <a:prstGeom prst="trapezoid">
              <a:avLst>
                <a:gd fmla="val 25000" name="adj"/>
              </a:avLst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75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13"/>
            <p:cNvSpPr/>
            <p:nvPr/>
          </p:nvSpPr>
          <p:spPr>
            <a:xfrm rot="-1254697">
              <a:off x="773573" y="243102"/>
              <a:ext cx="626967" cy="704825"/>
            </a:xfrm>
            <a:prstGeom prst="chord">
              <a:avLst>
                <a:gd fmla="val 3846504" name="adj1"/>
                <a:gd fmla="val 14999399" name="adj2"/>
              </a:avLst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>
                <a:srgbClr val="000000">
                  <a:alpha val="76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13"/>
            <p:cNvSpPr/>
            <p:nvPr/>
          </p:nvSpPr>
          <p:spPr>
            <a:xfrm rot="2865802">
              <a:off x="755764" y="511907"/>
              <a:ext cx="681686" cy="145702"/>
            </a:xfrm>
            <a:prstGeom prst="ellipse">
              <a:avLst/>
            </a:prstGeom>
            <a:solidFill>
              <a:srgbClr val="434343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64" name="Google Shape;64;p13"/>
            <p:cNvCxnSpPr>
              <a:stCxn id="63" idx="4"/>
            </p:cNvCxnSpPr>
            <p:nvPr/>
          </p:nvCxnSpPr>
          <p:spPr>
            <a:xfrm flipH="1" rot="10800000">
              <a:off x="1045370" y="422648"/>
              <a:ext cx="226800" cy="213900"/>
            </a:xfrm>
            <a:prstGeom prst="straightConnector1">
              <a:avLst/>
            </a:prstGeom>
            <a:noFill/>
            <a:ln cap="flat" cmpd="sng" w="381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65" name="Google Shape;65;p13"/>
            <p:cNvSpPr/>
            <p:nvPr/>
          </p:nvSpPr>
          <p:spPr>
            <a:xfrm>
              <a:off x="1190433" y="395449"/>
              <a:ext cx="108187" cy="113335"/>
            </a:xfrm>
            <a:prstGeom prst="ellipse">
              <a:avLst/>
            </a:prstGeom>
            <a:solidFill>
              <a:srgbClr val="CCCCCC"/>
            </a:solidFill>
            <a:ln cap="flat" cmpd="sng" w="9525">
              <a:solidFill>
                <a:srgbClr val="CCCCCC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st="19050">
                <a:srgbClr val="000000">
                  <a:alpha val="7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13"/>
          <p:cNvSpPr txBox="1"/>
          <p:nvPr/>
        </p:nvSpPr>
        <p:spPr>
          <a:xfrm>
            <a:off x="7593425" y="4894400"/>
            <a:ext cx="1693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Photo </a:t>
            </a:r>
            <a:r>
              <a:rPr lang="en" sz="6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from Pexels.com by @InstaWalli</a:t>
            </a:r>
            <a:endParaRPr sz="600">
              <a:solidFill>
                <a:schemeClr val="accent5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2"/>
          <p:cNvSpPr txBox="1"/>
          <p:nvPr>
            <p:ph type="title"/>
          </p:nvPr>
        </p:nvSpPr>
        <p:spPr>
          <a:xfrm>
            <a:off x="282175" y="1940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Validation Plan</a:t>
            </a:r>
            <a:endParaRPr/>
          </a:p>
        </p:txBody>
      </p:sp>
      <p:graphicFrame>
        <p:nvGraphicFramePr>
          <p:cNvPr id="203" name="Google Shape;203;p22"/>
          <p:cNvGraphicFramePr/>
          <p:nvPr/>
        </p:nvGraphicFramePr>
        <p:xfrm>
          <a:off x="508025" y="12152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{8988E664-F01D-4149-B93F-F2A39620CF3C}</a:tableStyleId>
              </a:tblPr>
              <a:tblGrid>
                <a:gridCol w="1100450"/>
                <a:gridCol w="1329350"/>
                <a:gridCol w="4301800"/>
                <a:gridCol w="1373400"/>
              </a:tblGrid>
              <a:tr h="396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latin typeface="Lexend"/>
                          <a:ea typeface="Lexend"/>
                          <a:cs typeface="Lexend"/>
                          <a:sym typeface="Lexend"/>
                        </a:rPr>
                        <a:t>Test</a:t>
                      </a:r>
                      <a:endParaRPr b="1" sz="16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solidFill>
                      <a:srgbClr val="C6E4F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latin typeface="Lexend"/>
                          <a:ea typeface="Lexend"/>
                          <a:cs typeface="Lexend"/>
                          <a:sym typeface="Lexend"/>
                        </a:rPr>
                        <a:t>Criteria</a:t>
                      </a:r>
                      <a:endParaRPr b="1" sz="16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solidFill>
                      <a:srgbClr val="C6E4F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latin typeface="Lexend"/>
                          <a:ea typeface="Lexend"/>
                          <a:cs typeface="Lexend"/>
                          <a:sym typeface="Lexend"/>
                        </a:rPr>
                        <a:t>Method</a:t>
                      </a:r>
                      <a:endParaRPr b="1" sz="16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solidFill>
                      <a:srgbClr val="C6E4F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latin typeface="Lexend"/>
                          <a:ea typeface="Lexend"/>
                          <a:cs typeface="Lexend"/>
                          <a:sym typeface="Lexend"/>
                        </a:rPr>
                        <a:t>Owner</a:t>
                      </a:r>
                      <a:endParaRPr b="1" sz="16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solidFill>
                      <a:srgbClr val="C6E4F0"/>
                    </a:solidFill>
                  </a:tcPr>
                </a:tc>
              </a:tr>
              <a:tr h="332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Lexend"/>
                          <a:ea typeface="Lexend"/>
                          <a:cs typeface="Lexend"/>
                          <a:sym typeface="Lexend"/>
                        </a:rPr>
                        <a:t>Signal</a:t>
                      </a:r>
                      <a:endParaRPr sz="10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solidFill>
                      <a:srgbClr val="E8FC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SNR &gt;= 30dB</a:t>
                      </a:r>
                      <a:endParaRPr sz="1000"/>
                    </a:p>
                  </a:txBody>
                  <a:tcPr marT="91425" marB="91425" marR="91425" marL="91425" anchor="ctr">
                    <a:solidFill>
                      <a:srgbClr val="E8FC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Built-In Signal and Noise </a:t>
                      </a:r>
                      <a:r>
                        <a:rPr lang="en" sz="1000"/>
                        <a:t>measurements</a:t>
                      </a:r>
                      <a:r>
                        <a:rPr lang="en" sz="1000"/>
                        <a:t> in SDR Interface</a:t>
                      </a:r>
                      <a:endParaRPr sz="1000"/>
                    </a:p>
                  </a:txBody>
                  <a:tcPr marT="91425" marB="91425" marR="91425" marL="91425" anchor="ctr">
                    <a:solidFill>
                      <a:srgbClr val="E8FC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All</a:t>
                      </a:r>
                      <a:endParaRPr sz="1000"/>
                    </a:p>
                  </a:txBody>
                  <a:tcPr marT="91425" marB="91425" marR="91425" marL="91425" anchor="ctr">
                    <a:solidFill>
                      <a:srgbClr val="E8FCFF"/>
                    </a:solidFill>
                  </a:tcPr>
                </a:tc>
              </a:tr>
              <a:tr h="332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RST</a:t>
                      </a:r>
                      <a:endParaRPr sz="1000"/>
                    </a:p>
                  </a:txBody>
                  <a:tcPr marT="91425" marB="91425" marR="91425" marL="91425" anchor="ctr">
                    <a:solidFill>
                      <a:srgbClr val="E8FC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R5 S5 T9</a:t>
                      </a:r>
                      <a:endParaRPr sz="1000"/>
                    </a:p>
                  </a:txBody>
                  <a:tcPr marT="91425" marB="91425" marR="91425" marL="91425" anchor="ctr">
                    <a:solidFill>
                      <a:srgbClr val="E8FC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Request report from one-to-one interaction</a:t>
                      </a:r>
                      <a:endParaRPr sz="1000"/>
                    </a:p>
                  </a:txBody>
                  <a:tcPr marT="91425" marB="91425" marR="91425" marL="91425" anchor="ctr">
                    <a:solidFill>
                      <a:srgbClr val="E8FC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All</a:t>
                      </a:r>
                      <a:endParaRPr sz="1000"/>
                    </a:p>
                  </a:txBody>
                  <a:tcPr marT="91425" marB="91425" marR="91425" marL="91425" anchor="ctr">
                    <a:solidFill>
                      <a:srgbClr val="E8FCFF"/>
                    </a:solidFill>
                  </a:tcPr>
                </a:tc>
              </a:tr>
              <a:tr h="332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Accuracy</a:t>
                      </a:r>
                      <a:endParaRPr sz="1000"/>
                    </a:p>
                  </a:txBody>
                  <a:tcPr marT="91425" marB="91425" marR="91425" marL="91425" anchor="ctr">
                    <a:solidFill>
                      <a:srgbClr val="E8FC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+- 4%</a:t>
                      </a:r>
                      <a:endParaRPr sz="1000"/>
                    </a:p>
                  </a:txBody>
                  <a:tcPr marT="91425" marB="91425" marR="91425" marL="91425" anchor="ctr">
                    <a:solidFill>
                      <a:srgbClr val="E8FC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Rotary Potentiometer Positioning Sensors</a:t>
                      </a:r>
                      <a:endParaRPr sz="1000"/>
                    </a:p>
                  </a:txBody>
                  <a:tcPr marT="91425" marB="91425" marR="91425" marL="91425" anchor="ctr">
                    <a:solidFill>
                      <a:srgbClr val="E8FC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All</a:t>
                      </a:r>
                      <a:endParaRPr sz="1000"/>
                    </a:p>
                  </a:txBody>
                  <a:tcPr marT="91425" marB="91425" marR="91425" marL="91425" anchor="ctr">
                    <a:solidFill>
                      <a:srgbClr val="E8FCFF"/>
                    </a:solidFill>
                  </a:tcPr>
                </a:tc>
              </a:tr>
              <a:tr h="332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Tracking Speed</a:t>
                      </a:r>
                      <a:endParaRPr sz="1000"/>
                    </a:p>
                  </a:txBody>
                  <a:tcPr marT="91425" marB="91425" marR="91425" marL="91425" anchor="ctr">
                    <a:solidFill>
                      <a:srgbClr val="E8FC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 deg/second</a:t>
                      </a:r>
                      <a:endParaRPr sz="1000"/>
                    </a:p>
                  </a:txBody>
                  <a:tcPr marT="91425" marB="91425" marR="91425" marL="91425" anchor="ctr">
                    <a:solidFill>
                      <a:srgbClr val="E8FC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Rotary Potentiometer Positioning Sensors/ MCU timer</a:t>
                      </a:r>
                      <a:endParaRPr sz="1000"/>
                    </a:p>
                  </a:txBody>
                  <a:tcPr marT="91425" marB="91425" marR="91425" marL="91425" anchor="ctr">
                    <a:solidFill>
                      <a:srgbClr val="E8FC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All</a:t>
                      </a:r>
                      <a:endParaRPr sz="1000"/>
                    </a:p>
                  </a:txBody>
                  <a:tcPr marT="91425" marB="91425" marR="91425" marL="91425" anchor="ctr">
                    <a:solidFill>
                      <a:srgbClr val="E8FCFF"/>
                    </a:solidFill>
                  </a:tcPr>
                </a:tc>
              </a:tr>
              <a:tr h="332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Motor Supply</a:t>
                      </a:r>
                      <a:endParaRPr sz="1000"/>
                    </a:p>
                  </a:txBody>
                  <a:tcPr marT="91425" marB="91425" marR="91425" marL="91425" anchor="ctr">
                    <a:solidFill>
                      <a:srgbClr val="E8FC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48 Watts minimum</a:t>
                      </a:r>
                      <a:endParaRPr sz="1000"/>
                    </a:p>
                  </a:txBody>
                  <a:tcPr marT="91425" marB="91425" marR="91425" marL="91425" anchor="ctr">
                    <a:solidFill>
                      <a:srgbClr val="E8FC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Multimeter/ Ammeter</a:t>
                      </a:r>
                      <a:endParaRPr sz="1000"/>
                    </a:p>
                  </a:txBody>
                  <a:tcPr marT="91425" marB="91425" marR="91425" marL="91425" anchor="ctr">
                    <a:solidFill>
                      <a:srgbClr val="E8FC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Michael R</a:t>
                      </a:r>
                      <a:endParaRPr sz="1000"/>
                    </a:p>
                  </a:txBody>
                  <a:tcPr marT="91425" marB="91425" marR="91425" marL="91425" anchor="ctr">
                    <a:solidFill>
                      <a:srgbClr val="E8FCFF"/>
                    </a:solidFill>
                  </a:tcPr>
                </a:tc>
              </a:tr>
              <a:tr h="332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MCU Supply</a:t>
                      </a:r>
                      <a:endParaRPr sz="1000"/>
                    </a:p>
                  </a:txBody>
                  <a:tcPr marT="91425" marB="91425" marR="91425" marL="91425" anchor="ctr">
                    <a:solidFill>
                      <a:srgbClr val="E8FC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1.8 Watts minimum</a:t>
                      </a:r>
                      <a:endParaRPr sz="1000"/>
                    </a:p>
                  </a:txBody>
                  <a:tcPr marT="91425" marB="91425" marR="91425" marL="91425" anchor="ctr">
                    <a:solidFill>
                      <a:srgbClr val="E8FC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Multimeter/ Ammeter</a:t>
                      </a:r>
                      <a:endParaRPr sz="1000"/>
                    </a:p>
                  </a:txBody>
                  <a:tcPr marT="91425" marB="91425" marR="91425" marL="91425" anchor="ctr">
                    <a:solidFill>
                      <a:srgbClr val="E8FC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Michael R</a:t>
                      </a:r>
                      <a:endParaRPr sz="1000"/>
                    </a:p>
                  </a:txBody>
                  <a:tcPr marT="91425" marB="91425" marR="91425" marL="91425" anchor="ctr">
                    <a:solidFill>
                      <a:srgbClr val="E8FCFF"/>
                    </a:solidFill>
                  </a:tcPr>
                </a:tc>
              </a:tr>
              <a:tr h="332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GPS Location</a:t>
                      </a:r>
                      <a:endParaRPr sz="1000"/>
                    </a:p>
                  </a:txBody>
                  <a:tcPr marT="91425" marB="91425" marR="91425" marL="91425" anchor="ctr">
                    <a:solidFill>
                      <a:srgbClr val="E8FC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+- 20 meters</a:t>
                      </a:r>
                      <a:endParaRPr sz="1000"/>
                    </a:p>
                  </a:txBody>
                  <a:tcPr marT="91425" marB="91425" marR="91425" marL="91425" anchor="ctr">
                    <a:solidFill>
                      <a:srgbClr val="E8FC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Actual Position coordinates vs GPs coordinates</a:t>
                      </a:r>
                      <a:endParaRPr sz="1000"/>
                    </a:p>
                  </a:txBody>
                  <a:tcPr marT="91425" marB="91425" marR="91425" marL="91425" anchor="ctr">
                    <a:solidFill>
                      <a:srgbClr val="E8FC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Hunter B</a:t>
                      </a:r>
                      <a:endParaRPr sz="1000"/>
                    </a:p>
                  </a:txBody>
                  <a:tcPr marT="91425" marB="91425" marR="91425" marL="91425" anchor="ctr">
                    <a:solidFill>
                      <a:srgbClr val="E8FCFF"/>
                    </a:solidFill>
                  </a:tcPr>
                </a:tc>
              </a:tr>
              <a:tr h="332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MCU/Web App Communication</a:t>
                      </a:r>
                      <a:endParaRPr sz="1000"/>
                    </a:p>
                  </a:txBody>
                  <a:tcPr marT="91425" marB="91425" marR="91425" marL="91425" anchor="ctr">
                    <a:solidFill>
                      <a:srgbClr val="E8FC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Data Request/Read/Write</a:t>
                      </a:r>
                      <a:endParaRPr sz="1000"/>
                    </a:p>
                  </a:txBody>
                  <a:tcPr marT="91425" marB="91425" marR="91425" marL="91425" anchor="ctr">
                    <a:solidFill>
                      <a:srgbClr val="E8FC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Firebase Console logging data</a:t>
                      </a:r>
                      <a:endParaRPr sz="1000"/>
                    </a:p>
                  </a:txBody>
                  <a:tcPr marT="91425" marB="91425" marR="91425" marL="91425" anchor="ctr">
                    <a:solidFill>
                      <a:srgbClr val="E8FC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Hunter B/ David S</a:t>
                      </a:r>
                      <a:endParaRPr sz="1000"/>
                    </a:p>
                  </a:txBody>
                  <a:tcPr marT="91425" marB="91425" marR="91425" marL="91425" anchor="ctr">
                    <a:solidFill>
                      <a:srgbClr val="E8FCFF"/>
                    </a:solidFill>
                  </a:tcPr>
                </a:tc>
              </a:tr>
              <a:tr h="332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Web App Ironclad</a:t>
                      </a:r>
                      <a:endParaRPr sz="1000"/>
                    </a:p>
                  </a:txBody>
                  <a:tcPr marT="91425" marB="91425" marR="91425" marL="91425" anchor="ctr">
                    <a:solidFill>
                      <a:srgbClr val="E8FC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Functional Search Bar/Control/Map</a:t>
                      </a:r>
                      <a:endParaRPr sz="1000"/>
                    </a:p>
                  </a:txBody>
                  <a:tcPr marT="91425" marB="91425" marR="91425" marL="91425" anchor="ctr">
                    <a:solidFill>
                      <a:srgbClr val="E8FC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buttons (pass/fail), console logging data, interactive map </a:t>
                      </a:r>
                      <a:r>
                        <a:rPr lang="en" sz="1000"/>
                        <a:t>feature</a:t>
                      </a:r>
                      <a:r>
                        <a:rPr lang="en" sz="1000"/>
                        <a:t> test</a:t>
                      </a:r>
                      <a:endParaRPr sz="1000"/>
                    </a:p>
                  </a:txBody>
                  <a:tcPr marT="91425" marB="91425" marR="91425" marL="91425" anchor="ctr">
                    <a:solidFill>
                      <a:srgbClr val="E8FC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David S</a:t>
                      </a:r>
                      <a:endParaRPr sz="1000"/>
                    </a:p>
                  </a:txBody>
                  <a:tcPr marT="91425" marB="91425" marR="91425" marL="91425" anchor="ctr">
                    <a:solidFill>
                      <a:srgbClr val="E8FC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4"/>
          <p:cNvSpPr txBox="1"/>
          <p:nvPr>
            <p:ph type="title"/>
          </p:nvPr>
        </p:nvSpPr>
        <p:spPr>
          <a:xfrm>
            <a:off x="282175" y="1940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</a:t>
            </a:r>
            <a:r>
              <a:rPr lang="en"/>
              <a:t>xecutive Summary</a:t>
            </a:r>
            <a:endParaRPr/>
          </a:p>
        </p:txBody>
      </p:sp>
      <p:sp>
        <p:nvSpPr>
          <p:cNvPr id="72" name="Google Shape;72;p14"/>
          <p:cNvSpPr txBox="1"/>
          <p:nvPr/>
        </p:nvSpPr>
        <p:spPr>
          <a:xfrm>
            <a:off x="605350" y="1336475"/>
            <a:ext cx="5255100" cy="328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434343"/>
                </a:solidFill>
                <a:latin typeface="Lexend"/>
                <a:ea typeface="Lexend"/>
                <a:cs typeface="Lexend"/>
                <a:sym typeface="Lexend"/>
              </a:rPr>
              <a:t>Problem Statement</a:t>
            </a:r>
            <a:endParaRPr sz="1600">
              <a:solidFill>
                <a:srgbClr val="434343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Lexend"/>
              <a:buChar char="●"/>
            </a:pPr>
            <a:r>
              <a:rPr lang="en" sz="1600">
                <a:solidFill>
                  <a:srgbClr val="434343"/>
                </a:solidFill>
                <a:latin typeface="Lexend"/>
                <a:ea typeface="Lexend"/>
                <a:cs typeface="Lexend"/>
                <a:sym typeface="Lexend"/>
              </a:rPr>
              <a:t>Amateur radio </a:t>
            </a:r>
            <a:r>
              <a:rPr lang="en" sz="1600">
                <a:solidFill>
                  <a:srgbClr val="434343"/>
                </a:solidFill>
                <a:latin typeface="Lexend"/>
                <a:ea typeface="Lexend"/>
                <a:cs typeface="Lexend"/>
                <a:sym typeface="Lexend"/>
              </a:rPr>
              <a:t>enthusiast</a:t>
            </a:r>
            <a:r>
              <a:rPr lang="en" sz="1600">
                <a:solidFill>
                  <a:srgbClr val="434343"/>
                </a:solidFill>
                <a:latin typeface="Lexend"/>
                <a:ea typeface="Lexend"/>
                <a:cs typeface="Lexend"/>
                <a:sym typeface="Lexend"/>
              </a:rPr>
              <a:t> need remote access</a:t>
            </a:r>
            <a:endParaRPr sz="1600">
              <a:solidFill>
                <a:srgbClr val="434343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Lexend"/>
              <a:buChar char="●"/>
            </a:pPr>
            <a:r>
              <a:rPr lang="en" sz="1600">
                <a:solidFill>
                  <a:srgbClr val="434343"/>
                </a:solidFill>
                <a:latin typeface="Lexend"/>
                <a:ea typeface="Lexend"/>
                <a:cs typeface="Lexend"/>
                <a:sym typeface="Lexend"/>
              </a:rPr>
              <a:t>Current systems use outdated proprietary software/expensive hardware</a:t>
            </a:r>
            <a:endParaRPr sz="1600">
              <a:solidFill>
                <a:srgbClr val="434343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434343"/>
                </a:solidFill>
                <a:latin typeface="Lexend"/>
                <a:ea typeface="Lexend"/>
                <a:cs typeface="Lexend"/>
                <a:sym typeface="Lexend"/>
              </a:rPr>
              <a:t>Our Solution</a:t>
            </a:r>
            <a:endParaRPr sz="1600">
              <a:solidFill>
                <a:srgbClr val="434343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Lexend"/>
              <a:buChar char="●"/>
            </a:pPr>
            <a:r>
              <a:rPr lang="en" sz="1600">
                <a:solidFill>
                  <a:srgbClr val="434343"/>
                </a:solidFill>
                <a:latin typeface="Lexend"/>
                <a:ea typeface="Lexend"/>
                <a:cs typeface="Lexend"/>
                <a:sym typeface="Lexend"/>
              </a:rPr>
              <a:t>Additional Hardware + Web Interface</a:t>
            </a:r>
            <a:endParaRPr sz="1600">
              <a:solidFill>
                <a:srgbClr val="434343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Clr>
                <a:srgbClr val="434343"/>
              </a:buClr>
              <a:buSzPts val="1600"/>
              <a:buFont typeface="Lexend"/>
              <a:buChar char="●"/>
            </a:pPr>
            <a:r>
              <a:rPr lang="en" sz="1600">
                <a:solidFill>
                  <a:srgbClr val="434343"/>
                </a:solidFill>
                <a:latin typeface="Lexend"/>
                <a:ea typeface="Lexend"/>
                <a:cs typeface="Lexend"/>
                <a:sym typeface="Lexend"/>
              </a:rPr>
              <a:t>Flexible, Collaborative, and </a:t>
            </a:r>
            <a:r>
              <a:rPr lang="en" sz="1600">
                <a:solidFill>
                  <a:srgbClr val="434343"/>
                </a:solidFill>
                <a:latin typeface="Lexend"/>
                <a:ea typeface="Lexend"/>
                <a:cs typeface="Lexend"/>
                <a:sym typeface="Lexend"/>
              </a:rPr>
              <a:t>Inexpensive</a:t>
            </a:r>
            <a:endParaRPr sz="1600">
              <a:solidFill>
                <a:srgbClr val="43434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73" name="Google Shape;7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32275" y="1300513"/>
            <a:ext cx="2472550" cy="3129825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4"/>
          <p:cNvSpPr txBox="1"/>
          <p:nvPr/>
        </p:nvSpPr>
        <p:spPr>
          <a:xfrm>
            <a:off x="6607625" y="4478875"/>
            <a:ext cx="12468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latin typeface="Times New Roman"/>
                <a:ea typeface="Times New Roman"/>
                <a:cs typeface="Times New Roman"/>
                <a:sym typeface="Times New Roman"/>
              </a:rPr>
              <a:t>Yaesu G-5500 Rotator</a:t>
            </a:r>
            <a:endParaRPr i="1" sz="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600">
                <a:latin typeface="Times New Roman"/>
                <a:ea typeface="Times New Roman"/>
                <a:cs typeface="Times New Roman"/>
                <a:sym typeface="Times New Roman"/>
              </a:rPr>
              <a:t>Source: Amazon.com</a:t>
            </a:r>
            <a:endParaRPr i="1" sz="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Google Shape;79;p15"/>
          <p:cNvGrpSpPr/>
          <p:nvPr/>
        </p:nvGrpSpPr>
        <p:grpSpPr>
          <a:xfrm>
            <a:off x="2367028" y="3796547"/>
            <a:ext cx="226459" cy="314449"/>
            <a:chOff x="3024600" y="2183450"/>
            <a:chExt cx="234600" cy="326700"/>
          </a:xfrm>
        </p:grpSpPr>
        <p:sp>
          <p:nvSpPr>
            <p:cNvPr id="80" name="Google Shape;80;p15"/>
            <p:cNvSpPr/>
            <p:nvPr/>
          </p:nvSpPr>
          <p:spPr>
            <a:xfrm>
              <a:off x="3024600" y="2183450"/>
              <a:ext cx="234600" cy="326700"/>
            </a:xfrm>
            <a:prstGeom prst="roundRect">
              <a:avLst>
                <a:gd fmla="val 9804" name="adj"/>
              </a:avLst>
            </a:prstGeom>
            <a:gradFill>
              <a:gsLst>
                <a:gs pos="0">
                  <a:srgbClr val="4D4D4D"/>
                </a:gs>
                <a:gs pos="100000">
                  <a:srgbClr val="000000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15"/>
            <p:cNvSpPr/>
            <p:nvPr/>
          </p:nvSpPr>
          <p:spPr>
            <a:xfrm>
              <a:off x="3059700" y="2221850"/>
              <a:ext cx="163500" cy="48000"/>
            </a:xfrm>
            <a:prstGeom prst="rect">
              <a:avLst/>
            </a:prstGeom>
            <a:solidFill>
              <a:srgbClr val="5DC60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2" name="Google Shape;82;p15"/>
          <p:cNvGrpSpPr/>
          <p:nvPr/>
        </p:nvGrpSpPr>
        <p:grpSpPr>
          <a:xfrm>
            <a:off x="5242689" y="1234420"/>
            <a:ext cx="1184700" cy="1164600"/>
            <a:chOff x="5528264" y="2013245"/>
            <a:chExt cx="1184700" cy="1164600"/>
          </a:xfrm>
        </p:grpSpPr>
        <p:sp>
          <p:nvSpPr>
            <p:cNvPr id="83" name="Google Shape;83;p15"/>
            <p:cNvSpPr/>
            <p:nvPr/>
          </p:nvSpPr>
          <p:spPr>
            <a:xfrm flipH="1">
              <a:off x="5528264" y="2013245"/>
              <a:ext cx="1184700" cy="11646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76200">
              <a:solidFill>
                <a:srgbClr val="FF99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15"/>
            <p:cNvSpPr/>
            <p:nvPr/>
          </p:nvSpPr>
          <p:spPr>
            <a:xfrm flipH="1">
              <a:off x="5730846" y="2212478"/>
              <a:ext cx="779400" cy="7659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76200">
              <a:solidFill>
                <a:srgbClr val="FF99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15"/>
            <p:cNvSpPr/>
            <p:nvPr/>
          </p:nvSpPr>
          <p:spPr>
            <a:xfrm flipH="1">
              <a:off x="5914907" y="2393388"/>
              <a:ext cx="411300" cy="4041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76200">
              <a:solidFill>
                <a:srgbClr val="FF99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6" name="Google Shape;86;p15"/>
          <p:cNvSpPr/>
          <p:nvPr/>
        </p:nvSpPr>
        <p:spPr>
          <a:xfrm>
            <a:off x="3323784" y="158445"/>
            <a:ext cx="2204496" cy="1096956"/>
          </a:xfrm>
          <a:prstGeom prst="cloud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5"/>
          <p:cNvSpPr txBox="1"/>
          <p:nvPr/>
        </p:nvSpPr>
        <p:spPr>
          <a:xfrm>
            <a:off x="3656821" y="722798"/>
            <a:ext cx="1627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Lexend"/>
                <a:ea typeface="Lexend"/>
                <a:cs typeface="Lexend"/>
                <a:sym typeface="Lexend"/>
              </a:rPr>
              <a:t>Cloud Platform</a:t>
            </a:r>
            <a:endParaRPr>
              <a:solidFill>
                <a:srgbClr val="43434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88" name="Google Shape;88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56821" y="393912"/>
            <a:ext cx="1394694" cy="385178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89" name="Google Shape;89;p15"/>
          <p:cNvGrpSpPr/>
          <p:nvPr/>
        </p:nvGrpSpPr>
        <p:grpSpPr>
          <a:xfrm flipH="1">
            <a:off x="2026996" y="3297000"/>
            <a:ext cx="1034599" cy="1164600"/>
            <a:chOff x="5528264" y="2013245"/>
            <a:chExt cx="1184700" cy="1164600"/>
          </a:xfrm>
        </p:grpSpPr>
        <p:sp>
          <p:nvSpPr>
            <p:cNvPr id="90" name="Google Shape;90;p15"/>
            <p:cNvSpPr/>
            <p:nvPr/>
          </p:nvSpPr>
          <p:spPr>
            <a:xfrm flipH="1">
              <a:off x="5528264" y="2013245"/>
              <a:ext cx="1184700" cy="11646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76200">
              <a:solidFill>
                <a:srgbClr val="FF99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15"/>
            <p:cNvSpPr/>
            <p:nvPr/>
          </p:nvSpPr>
          <p:spPr>
            <a:xfrm flipH="1">
              <a:off x="5730846" y="2212478"/>
              <a:ext cx="779400" cy="7659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76200">
              <a:solidFill>
                <a:srgbClr val="FF99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15"/>
            <p:cNvSpPr/>
            <p:nvPr/>
          </p:nvSpPr>
          <p:spPr>
            <a:xfrm flipH="1">
              <a:off x="5914907" y="2393388"/>
              <a:ext cx="411300" cy="4041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76200">
              <a:solidFill>
                <a:srgbClr val="FF99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" name="Google Shape;93;p15"/>
          <p:cNvSpPr txBox="1"/>
          <p:nvPr/>
        </p:nvSpPr>
        <p:spPr>
          <a:xfrm>
            <a:off x="-518625" y="1550325"/>
            <a:ext cx="2414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15"/>
          <p:cNvSpPr txBox="1"/>
          <p:nvPr/>
        </p:nvSpPr>
        <p:spPr>
          <a:xfrm>
            <a:off x="7719150" y="4902775"/>
            <a:ext cx="1693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Photo generated with Stable Diffusion</a:t>
            </a:r>
            <a:endParaRPr sz="600">
              <a:solidFill>
                <a:schemeClr val="accent5"/>
              </a:solidFill>
            </a:endParaRPr>
          </a:p>
        </p:txBody>
      </p:sp>
      <p:pic>
        <p:nvPicPr>
          <p:cNvPr id="95" name="Google Shape;95;p15"/>
          <p:cNvPicPr preferRelativeResize="0"/>
          <p:nvPr/>
        </p:nvPicPr>
        <p:blipFill rotWithShape="1">
          <a:blip r:embed="rId5">
            <a:alphaModFix/>
          </a:blip>
          <a:srcRect b="0" l="0" r="3390" t="0"/>
          <a:stretch/>
        </p:blipFill>
        <p:spPr>
          <a:xfrm>
            <a:off x="5804625" y="1822125"/>
            <a:ext cx="1144576" cy="749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6"/>
          <p:cNvSpPr txBox="1"/>
          <p:nvPr>
            <p:ph type="title"/>
          </p:nvPr>
        </p:nvSpPr>
        <p:spPr>
          <a:xfrm>
            <a:off x="282175" y="1940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System Overview</a:t>
            </a:r>
            <a:endParaRPr/>
          </a:p>
        </p:txBody>
      </p:sp>
      <p:sp>
        <p:nvSpPr>
          <p:cNvPr id="101" name="Google Shape;101;p16"/>
          <p:cNvSpPr/>
          <p:nvPr/>
        </p:nvSpPr>
        <p:spPr>
          <a:xfrm>
            <a:off x="3050900" y="2372125"/>
            <a:ext cx="1252800" cy="1794600"/>
          </a:xfrm>
          <a:prstGeom prst="roundRect">
            <a:avLst>
              <a:gd fmla="val 11228" name="adj"/>
            </a:avLst>
          </a:prstGeom>
          <a:solidFill>
            <a:srgbClr val="FCBC05"/>
          </a:solidFill>
          <a:ln>
            <a:noFill/>
          </a:ln>
          <a:effectLst>
            <a:outerShdw blurRad="57150" rotWithShape="0" algn="bl" dir="5040000" dist="28575">
              <a:srgbClr val="000000">
                <a:alpha val="43000"/>
              </a:srgbClr>
            </a:outerShdw>
          </a:effectLst>
        </p:spPr>
        <p:txBody>
          <a:bodyPr anchorCtr="0" anchor="t" bIns="79775" lIns="79775" spcFirstLastPara="1" rIns="79775" wrap="square" tIns="797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Custom PCB</a:t>
            </a:r>
            <a:endParaRPr b="1" sz="11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" name="Google Shape;102;p16"/>
          <p:cNvSpPr/>
          <p:nvPr/>
        </p:nvSpPr>
        <p:spPr>
          <a:xfrm>
            <a:off x="3050900" y="1106700"/>
            <a:ext cx="4660800" cy="1047000"/>
          </a:xfrm>
          <a:prstGeom prst="roundRect">
            <a:avLst>
              <a:gd fmla="val 10417" name="adj"/>
            </a:avLst>
          </a:prstGeom>
          <a:solidFill>
            <a:srgbClr val="264653"/>
          </a:solidFill>
          <a:ln>
            <a:noFill/>
          </a:ln>
          <a:effectLst>
            <a:outerShdw blurRad="57150" rotWithShape="0" algn="bl" dir="5040000" dist="28575">
              <a:srgbClr val="000000">
                <a:alpha val="43000"/>
              </a:srgbClr>
            </a:outerShdw>
          </a:effectLst>
        </p:spPr>
        <p:txBody>
          <a:bodyPr anchorCtr="0" anchor="t" bIns="79775" lIns="79775" spcFirstLastPara="1" rIns="79775" wrap="square" tIns="797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Web App</a:t>
            </a:r>
            <a:endParaRPr b="1" sz="11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3" name="Google Shape;103;p16"/>
          <p:cNvSpPr/>
          <p:nvPr/>
        </p:nvSpPr>
        <p:spPr>
          <a:xfrm>
            <a:off x="4819900" y="2400200"/>
            <a:ext cx="2892000" cy="1794600"/>
          </a:xfrm>
          <a:prstGeom prst="roundRect">
            <a:avLst>
              <a:gd fmla="val 6353" name="adj"/>
            </a:avLst>
          </a:prstGeom>
          <a:solidFill>
            <a:srgbClr val="2A9D8F"/>
          </a:solidFill>
          <a:ln>
            <a:noFill/>
          </a:ln>
          <a:effectLst>
            <a:outerShdw blurRad="57150" rotWithShape="0" algn="bl" dir="5040000" dist="28575">
              <a:srgbClr val="000000">
                <a:alpha val="43000"/>
              </a:srgbClr>
            </a:outerShdw>
          </a:effectLst>
        </p:spPr>
        <p:txBody>
          <a:bodyPr anchorCtr="0" anchor="t" bIns="79775" lIns="79775" spcFirstLastPara="1" rIns="79775" wrap="square" tIns="797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Microcontroller/IO </a:t>
            </a:r>
            <a:endParaRPr b="1" sz="11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4" name="Google Shape;104;p16"/>
          <p:cNvSpPr/>
          <p:nvPr/>
        </p:nvSpPr>
        <p:spPr>
          <a:xfrm>
            <a:off x="1469230" y="2358717"/>
            <a:ext cx="1207800" cy="1808100"/>
          </a:xfrm>
          <a:prstGeom prst="roundRect">
            <a:avLst>
              <a:gd fmla="val 8855" name="adj"/>
            </a:avLst>
          </a:prstGeom>
          <a:solidFill>
            <a:srgbClr val="EB4235"/>
          </a:solidFill>
          <a:ln>
            <a:noFill/>
          </a:ln>
          <a:effectLst>
            <a:outerShdw blurRad="57150" rotWithShape="0" algn="bl" dir="5040000" dist="28575">
              <a:srgbClr val="000000">
                <a:alpha val="43000"/>
              </a:srgbClr>
            </a:outerShdw>
          </a:effectLst>
        </p:spPr>
        <p:txBody>
          <a:bodyPr anchorCtr="0" anchor="t" bIns="79775" lIns="79775" spcFirstLastPara="1" rIns="79775" wrap="square" tIns="797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Rotator</a:t>
            </a:r>
            <a:endParaRPr b="1" sz="11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5" name="Google Shape;105;p16"/>
          <p:cNvSpPr/>
          <p:nvPr/>
        </p:nvSpPr>
        <p:spPr>
          <a:xfrm>
            <a:off x="5326266" y="1527887"/>
            <a:ext cx="900600" cy="420900"/>
          </a:xfrm>
          <a:prstGeom prst="roundRect">
            <a:avLst>
              <a:gd fmla="val 16667" name="adj"/>
            </a:avLst>
          </a:prstGeom>
          <a:solidFill>
            <a:srgbClr val="E8FCFF"/>
          </a:solidFill>
          <a:ln>
            <a:noFill/>
          </a:ln>
        </p:spPr>
        <p:txBody>
          <a:bodyPr anchorCtr="0" anchor="ctr" bIns="79775" lIns="79775" spcFirstLastPara="1" rIns="79775" wrap="square" tIns="797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274653"/>
                </a:solidFill>
                <a:latin typeface="Roboto"/>
                <a:ea typeface="Roboto"/>
                <a:cs typeface="Roboto"/>
                <a:sym typeface="Roboto"/>
              </a:rPr>
              <a:t>Cloud Functions</a:t>
            </a:r>
            <a:endParaRPr b="1" sz="1100">
              <a:solidFill>
                <a:srgbClr val="27465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6" name="Google Shape;106;p16"/>
          <p:cNvSpPr/>
          <p:nvPr/>
        </p:nvSpPr>
        <p:spPr>
          <a:xfrm>
            <a:off x="5246809" y="2877818"/>
            <a:ext cx="923400" cy="420600"/>
          </a:xfrm>
          <a:prstGeom prst="roundRect">
            <a:avLst>
              <a:gd fmla="val 16667" name="adj"/>
            </a:avLst>
          </a:prstGeom>
          <a:solidFill>
            <a:srgbClr val="E8FFFD"/>
          </a:solidFill>
          <a:ln>
            <a:noFill/>
          </a:ln>
        </p:spPr>
        <p:txBody>
          <a:bodyPr anchorCtr="0" anchor="ctr" bIns="79775" lIns="79775" spcFirstLastPara="1" rIns="79775" wrap="square" tIns="797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299D8F"/>
                </a:solidFill>
                <a:latin typeface="Roboto"/>
                <a:ea typeface="Roboto"/>
                <a:cs typeface="Roboto"/>
                <a:sym typeface="Roboto"/>
              </a:rPr>
              <a:t>Display</a:t>
            </a:r>
            <a:endParaRPr b="1" sz="1100">
              <a:solidFill>
                <a:srgbClr val="299D8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7" name="Google Shape;107;p16"/>
          <p:cNvSpPr/>
          <p:nvPr/>
        </p:nvSpPr>
        <p:spPr>
          <a:xfrm>
            <a:off x="1611300" y="2858543"/>
            <a:ext cx="923400" cy="420900"/>
          </a:xfrm>
          <a:prstGeom prst="roundRect">
            <a:avLst>
              <a:gd fmla="val 16667" name="adj"/>
            </a:avLst>
          </a:prstGeom>
          <a:solidFill>
            <a:srgbClr val="FFECEA"/>
          </a:solidFill>
          <a:ln>
            <a:noFill/>
          </a:ln>
        </p:spPr>
        <p:txBody>
          <a:bodyPr anchorCtr="0" anchor="ctr" bIns="79775" lIns="79775" spcFirstLastPara="1" rIns="79775" wrap="square" tIns="797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EB4236"/>
                </a:solidFill>
                <a:latin typeface="Roboto"/>
                <a:ea typeface="Roboto"/>
                <a:cs typeface="Roboto"/>
                <a:sym typeface="Roboto"/>
              </a:rPr>
              <a:t>Elevation Motor</a:t>
            </a:r>
            <a:endParaRPr b="1" sz="1100">
              <a:solidFill>
                <a:srgbClr val="EB423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8" name="Google Shape;108;p16"/>
          <p:cNvSpPr/>
          <p:nvPr/>
        </p:nvSpPr>
        <p:spPr>
          <a:xfrm>
            <a:off x="1611300" y="3467944"/>
            <a:ext cx="923400" cy="420900"/>
          </a:xfrm>
          <a:prstGeom prst="roundRect">
            <a:avLst>
              <a:gd fmla="val 16667" name="adj"/>
            </a:avLst>
          </a:prstGeom>
          <a:solidFill>
            <a:srgbClr val="FFECEA"/>
          </a:solidFill>
          <a:ln>
            <a:noFill/>
          </a:ln>
        </p:spPr>
        <p:txBody>
          <a:bodyPr anchorCtr="0" anchor="ctr" bIns="79775" lIns="79775" spcFirstLastPara="1" rIns="79775" wrap="square" tIns="797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EB4236"/>
                </a:solidFill>
                <a:latin typeface="Roboto"/>
                <a:ea typeface="Roboto"/>
                <a:cs typeface="Roboto"/>
                <a:sym typeface="Roboto"/>
              </a:rPr>
              <a:t>Azimuth </a:t>
            </a:r>
            <a:endParaRPr b="1" sz="1100">
              <a:solidFill>
                <a:srgbClr val="EB423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EB4236"/>
                </a:solidFill>
                <a:latin typeface="Roboto"/>
                <a:ea typeface="Roboto"/>
                <a:cs typeface="Roboto"/>
                <a:sym typeface="Roboto"/>
              </a:rPr>
              <a:t>Motor</a:t>
            </a:r>
            <a:endParaRPr sz="900">
              <a:solidFill>
                <a:srgbClr val="EB423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9" name="Google Shape;109;p16"/>
          <p:cNvSpPr/>
          <p:nvPr/>
        </p:nvSpPr>
        <p:spPr>
          <a:xfrm>
            <a:off x="6519884" y="3467944"/>
            <a:ext cx="923400" cy="420600"/>
          </a:xfrm>
          <a:prstGeom prst="roundRect">
            <a:avLst>
              <a:gd fmla="val 16667" name="adj"/>
            </a:avLst>
          </a:prstGeom>
          <a:solidFill>
            <a:srgbClr val="E8FFFD"/>
          </a:solidFill>
          <a:ln>
            <a:noFill/>
          </a:ln>
        </p:spPr>
        <p:txBody>
          <a:bodyPr anchorCtr="0" anchor="ctr" bIns="79775" lIns="79775" spcFirstLastPara="1" rIns="79775" wrap="square" tIns="797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299D8F"/>
                </a:solidFill>
                <a:latin typeface="Roboto"/>
                <a:ea typeface="Roboto"/>
                <a:cs typeface="Roboto"/>
                <a:sym typeface="Roboto"/>
              </a:rPr>
              <a:t>GPS </a:t>
            </a:r>
            <a:endParaRPr b="1" sz="1100">
              <a:solidFill>
                <a:srgbClr val="299D8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10" name="Google Shape;110;p16"/>
          <p:cNvCxnSpPr>
            <a:stCxn id="111" idx="2"/>
          </p:cNvCxnSpPr>
          <p:nvPr/>
        </p:nvCxnSpPr>
        <p:spPr>
          <a:xfrm>
            <a:off x="3654679" y="3888844"/>
            <a:ext cx="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2" name="Google Shape;112;p16"/>
          <p:cNvSpPr/>
          <p:nvPr/>
        </p:nvSpPr>
        <p:spPr>
          <a:xfrm>
            <a:off x="1469237" y="1732702"/>
            <a:ext cx="1207800" cy="420900"/>
          </a:xfrm>
          <a:prstGeom prst="roundRect">
            <a:avLst>
              <a:gd fmla="val 27778" name="adj"/>
            </a:avLst>
          </a:prstGeom>
          <a:solidFill>
            <a:srgbClr val="EB4235"/>
          </a:solidFill>
          <a:ln>
            <a:noFill/>
          </a:ln>
          <a:effectLst>
            <a:outerShdw blurRad="57150" rotWithShape="0" algn="bl" dir="5040000" dist="28575">
              <a:srgbClr val="000000">
                <a:alpha val="43000"/>
              </a:srgbClr>
            </a:outerShdw>
          </a:effectLst>
        </p:spPr>
        <p:txBody>
          <a:bodyPr anchorCtr="0" anchor="ctr" bIns="79775" lIns="79775" spcFirstLastPara="1" rIns="79775" wrap="square" tIns="797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Antenna Array</a:t>
            </a:r>
            <a:endParaRPr b="1" sz="11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3" name="Google Shape;113;p16"/>
          <p:cNvSpPr/>
          <p:nvPr/>
        </p:nvSpPr>
        <p:spPr>
          <a:xfrm>
            <a:off x="1469237" y="1106702"/>
            <a:ext cx="1207800" cy="420900"/>
          </a:xfrm>
          <a:prstGeom prst="roundRect">
            <a:avLst>
              <a:gd fmla="val 27778" name="adj"/>
            </a:avLst>
          </a:prstGeom>
          <a:solidFill>
            <a:srgbClr val="EB4235"/>
          </a:solidFill>
          <a:ln>
            <a:noFill/>
          </a:ln>
          <a:effectLst>
            <a:outerShdw blurRad="57150" rotWithShape="0" algn="bl" dir="5040000" dist="28575">
              <a:srgbClr val="000000">
                <a:alpha val="43000"/>
              </a:srgbClr>
            </a:outerShdw>
          </a:effectLst>
        </p:spPr>
        <p:txBody>
          <a:bodyPr anchorCtr="0" anchor="ctr" bIns="79775" lIns="79775" spcFirstLastPara="1" rIns="79775" wrap="square" tIns="797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SDR</a:t>
            </a:r>
            <a:endParaRPr b="1" sz="11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4" name="Google Shape;114;p16"/>
          <p:cNvSpPr/>
          <p:nvPr/>
        </p:nvSpPr>
        <p:spPr>
          <a:xfrm>
            <a:off x="3192976" y="2858543"/>
            <a:ext cx="923400" cy="420900"/>
          </a:xfrm>
          <a:prstGeom prst="roundRect">
            <a:avLst>
              <a:gd fmla="val 16667" name="adj"/>
            </a:avLst>
          </a:prstGeom>
          <a:solidFill>
            <a:srgbClr val="FFFCF3"/>
          </a:solidFill>
          <a:ln>
            <a:noFill/>
          </a:ln>
        </p:spPr>
        <p:txBody>
          <a:bodyPr anchorCtr="0" anchor="ctr" bIns="79775" lIns="79775" spcFirstLastPara="1" rIns="79775" wrap="square" tIns="797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CC9700"/>
                </a:solidFill>
                <a:latin typeface="Roboto"/>
                <a:ea typeface="Roboto"/>
                <a:cs typeface="Roboto"/>
                <a:sym typeface="Roboto"/>
              </a:rPr>
              <a:t>Motor Driver</a:t>
            </a:r>
            <a:endParaRPr b="1" sz="1100">
              <a:solidFill>
                <a:srgbClr val="CC97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5" name="Google Shape;115;p16"/>
          <p:cNvSpPr/>
          <p:nvPr/>
        </p:nvSpPr>
        <p:spPr>
          <a:xfrm>
            <a:off x="3171400" y="1527613"/>
            <a:ext cx="900600" cy="420900"/>
          </a:xfrm>
          <a:prstGeom prst="roundRect">
            <a:avLst>
              <a:gd fmla="val 16667" name="adj"/>
            </a:avLst>
          </a:prstGeom>
          <a:solidFill>
            <a:srgbClr val="E8FCFF"/>
          </a:solidFill>
          <a:ln>
            <a:noFill/>
          </a:ln>
        </p:spPr>
        <p:txBody>
          <a:bodyPr anchorCtr="0" anchor="ctr" bIns="79775" lIns="79775" spcFirstLastPara="1" rIns="79775" wrap="square" tIns="797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274653"/>
                </a:solidFill>
                <a:latin typeface="Roboto"/>
                <a:ea typeface="Roboto"/>
                <a:cs typeface="Roboto"/>
                <a:sym typeface="Roboto"/>
              </a:rPr>
              <a:t>User Interface</a:t>
            </a:r>
            <a:endParaRPr b="1" sz="1100">
              <a:solidFill>
                <a:srgbClr val="27465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6" name="Google Shape;116;p16"/>
          <p:cNvSpPr/>
          <p:nvPr/>
        </p:nvSpPr>
        <p:spPr>
          <a:xfrm>
            <a:off x="4236338" y="1527634"/>
            <a:ext cx="900600" cy="420900"/>
          </a:xfrm>
          <a:prstGeom prst="roundRect">
            <a:avLst>
              <a:gd fmla="val 16667" name="adj"/>
            </a:avLst>
          </a:prstGeom>
          <a:solidFill>
            <a:srgbClr val="E8FCFF"/>
          </a:solidFill>
          <a:ln>
            <a:noFill/>
          </a:ln>
        </p:spPr>
        <p:txBody>
          <a:bodyPr anchorCtr="0" anchor="ctr" bIns="79775" lIns="79775" spcFirstLastPara="1" rIns="79775" wrap="square" tIns="797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274653"/>
                </a:solidFill>
                <a:latin typeface="Roboto"/>
                <a:ea typeface="Roboto"/>
                <a:cs typeface="Roboto"/>
                <a:sym typeface="Roboto"/>
              </a:rPr>
              <a:t>Real-Time Database</a:t>
            </a:r>
            <a:endParaRPr b="1" sz="1100">
              <a:solidFill>
                <a:srgbClr val="27465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7" name="Google Shape;117;p16"/>
          <p:cNvSpPr/>
          <p:nvPr/>
        </p:nvSpPr>
        <p:spPr>
          <a:xfrm>
            <a:off x="6519884" y="2858543"/>
            <a:ext cx="923400" cy="420600"/>
          </a:xfrm>
          <a:prstGeom prst="roundRect">
            <a:avLst>
              <a:gd fmla="val 16667" name="adj"/>
            </a:avLst>
          </a:prstGeom>
          <a:solidFill>
            <a:srgbClr val="E8FFFD"/>
          </a:solidFill>
          <a:ln>
            <a:noFill/>
          </a:ln>
        </p:spPr>
        <p:txBody>
          <a:bodyPr anchorCtr="0" anchor="ctr" bIns="79775" lIns="79775" spcFirstLastPara="1" rIns="79775" wrap="square" tIns="797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299D8F"/>
                </a:solidFill>
                <a:latin typeface="Roboto"/>
                <a:ea typeface="Roboto"/>
                <a:cs typeface="Roboto"/>
                <a:sym typeface="Roboto"/>
              </a:rPr>
              <a:t>Wifi</a:t>
            </a:r>
            <a:endParaRPr b="1" sz="1100">
              <a:solidFill>
                <a:srgbClr val="299D8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" name="Google Shape;111;p16"/>
          <p:cNvSpPr/>
          <p:nvPr/>
        </p:nvSpPr>
        <p:spPr>
          <a:xfrm>
            <a:off x="3192979" y="3467944"/>
            <a:ext cx="923400" cy="420900"/>
          </a:xfrm>
          <a:prstGeom prst="roundRect">
            <a:avLst>
              <a:gd fmla="val 16667" name="adj"/>
            </a:avLst>
          </a:prstGeom>
          <a:solidFill>
            <a:srgbClr val="FFFCF3"/>
          </a:solidFill>
          <a:ln>
            <a:noFill/>
          </a:ln>
        </p:spPr>
        <p:txBody>
          <a:bodyPr anchorCtr="0" anchor="ctr" bIns="79775" lIns="79775" spcFirstLastPara="1" rIns="79775" wrap="square" tIns="797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CC9700"/>
                </a:solidFill>
                <a:latin typeface="Roboto"/>
                <a:ea typeface="Roboto"/>
                <a:cs typeface="Roboto"/>
                <a:sym typeface="Roboto"/>
              </a:rPr>
              <a:t>PSU</a:t>
            </a:r>
            <a:endParaRPr b="1" sz="1100">
              <a:solidFill>
                <a:srgbClr val="CC97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8" name="Google Shape;118;p16"/>
          <p:cNvSpPr/>
          <p:nvPr/>
        </p:nvSpPr>
        <p:spPr>
          <a:xfrm>
            <a:off x="6561423" y="4646234"/>
            <a:ext cx="1207800" cy="297000"/>
          </a:xfrm>
          <a:prstGeom prst="roundRect">
            <a:avLst>
              <a:gd fmla="val 18322" name="adj"/>
            </a:avLst>
          </a:prstGeom>
          <a:solidFill>
            <a:srgbClr val="264653"/>
          </a:solidFill>
          <a:ln>
            <a:noFill/>
          </a:ln>
          <a:effectLst>
            <a:outerShdw blurRad="57150" rotWithShape="0" algn="bl" dir="1800000" dist="28575">
              <a:srgbClr val="000000">
                <a:alpha val="89000"/>
              </a:srgbClr>
            </a:outerShdw>
          </a:effectLst>
        </p:spPr>
        <p:txBody>
          <a:bodyPr anchorCtr="0" anchor="ctr" bIns="79775" lIns="79775" spcFirstLastPara="1" rIns="79775" wrap="square" tIns="797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David Santos</a:t>
            </a:r>
            <a:endParaRPr b="1" sz="11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9" name="Google Shape;119;p16"/>
          <p:cNvSpPr/>
          <p:nvPr/>
        </p:nvSpPr>
        <p:spPr>
          <a:xfrm>
            <a:off x="3151627" y="4647325"/>
            <a:ext cx="1252800" cy="297000"/>
          </a:xfrm>
          <a:prstGeom prst="roundRect">
            <a:avLst>
              <a:gd fmla="val 27140" name="adj"/>
            </a:avLst>
          </a:prstGeom>
          <a:solidFill>
            <a:srgbClr val="FCBC05"/>
          </a:solidFill>
          <a:ln>
            <a:noFill/>
          </a:ln>
          <a:effectLst>
            <a:outerShdw blurRad="57150" rotWithShape="0" algn="bl" dir="1800000" dist="28575">
              <a:srgbClr val="000000">
                <a:alpha val="89000"/>
              </a:srgbClr>
            </a:outerShdw>
          </a:effectLst>
        </p:spPr>
        <p:txBody>
          <a:bodyPr anchorCtr="0" anchor="ctr" bIns="79775" lIns="79775" spcFirstLastPara="1" rIns="79775" wrap="square" tIns="797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Michael Raabe</a:t>
            </a:r>
            <a:endParaRPr sz="11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0" name="Google Shape;120;p16"/>
          <p:cNvSpPr/>
          <p:nvPr/>
        </p:nvSpPr>
        <p:spPr>
          <a:xfrm>
            <a:off x="4879025" y="4669909"/>
            <a:ext cx="1207800" cy="297000"/>
          </a:xfrm>
          <a:prstGeom prst="roundRect">
            <a:avLst>
              <a:gd fmla="val 21286" name="adj"/>
            </a:avLst>
          </a:prstGeom>
          <a:solidFill>
            <a:srgbClr val="2A9D8F"/>
          </a:solidFill>
          <a:ln>
            <a:noFill/>
          </a:ln>
          <a:effectLst>
            <a:outerShdw blurRad="57150" rotWithShape="0" algn="bl" dir="1800000" dist="28575">
              <a:srgbClr val="000000">
                <a:alpha val="89000"/>
              </a:srgbClr>
            </a:outerShdw>
          </a:effectLst>
        </p:spPr>
        <p:txBody>
          <a:bodyPr anchorCtr="0" anchor="ctr" bIns="79775" lIns="79775" spcFirstLastPara="1" rIns="79775" wrap="square" tIns="797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Hunter Britton</a:t>
            </a:r>
            <a:endParaRPr b="1" sz="11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1" name="Google Shape;121;p16"/>
          <p:cNvSpPr/>
          <p:nvPr/>
        </p:nvSpPr>
        <p:spPr>
          <a:xfrm>
            <a:off x="1469230" y="4647191"/>
            <a:ext cx="1207800" cy="297000"/>
          </a:xfrm>
          <a:prstGeom prst="roundRect">
            <a:avLst>
              <a:gd fmla="val 30078" name="adj"/>
            </a:avLst>
          </a:prstGeom>
          <a:solidFill>
            <a:srgbClr val="EB4235"/>
          </a:solidFill>
          <a:ln>
            <a:noFill/>
          </a:ln>
          <a:effectLst>
            <a:outerShdw blurRad="57150" rotWithShape="0" algn="bl" dir="1800000" dist="28575">
              <a:srgbClr val="000000">
                <a:alpha val="89000"/>
              </a:srgbClr>
            </a:outerShdw>
          </a:effectLst>
        </p:spPr>
        <p:txBody>
          <a:bodyPr anchorCtr="0" anchor="ctr" bIns="79775" lIns="79775" spcFirstLastPara="1" rIns="79775" wrap="square" tIns="797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Legacy</a:t>
            </a:r>
            <a:endParaRPr b="1" sz="11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2" name="Google Shape;122;p16"/>
          <p:cNvSpPr/>
          <p:nvPr/>
        </p:nvSpPr>
        <p:spPr>
          <a:xfrm>
            <a:off x="6416214" y="1527887"/>
            <a:ext cx="900600" cy="420900"/>
          </a:xfrm>
          <a:prstGeom prst="roundRect">
            <a:avLst>
              <a:gd fmla="val 16667" name="adj"/>
            </a:avLst>
          </a:prstGeom>
          <a:solidFill>
            <a:srgbClr val="E8FCFF"/>
          </a:solidFill>
          <a:ln>
            <a:noFill/>
          </a:ln>
        </p:spPr>
        <p:txBody>
          <a:bodyPr anchorCtr="0" anchor="ctr" bIns="79775" lIns="79775" spcFirstLastPara="1" rIns="79775" wrap="square" tIns="797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274653"/>
                </a:solidFill>
                <a:latin typeface="Roboto"/>
                <a:ea typeface="Roboto"/>
                <a:cs typeface="Roboto"/>
                <a:sym typeface="Roboto"/>
              </a:rPr>
              <a:t>Wifi Port</a:t>
            </a:r>
            <a:endParaRPr b="1" sz="1100">
              <a:solidFill>
                <a:srgbClr val="27465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23" name="Google Shape;123;p16"/>
          <p:cNvCxnSpPr>
            <a:stCxn id="112" idx="0"/>
            <a:endCxn id="113" idx="2"/>
          </p:cNvCxnSpPr>
          <p:nvPr/>
        </p:nvCxnSpPr>
        <p:spPr>
          <a:xfrm rot="-5400000">
            <a:off x="1970837" y="1629802"/>
            <a:ext cx="205200" cy="600"/>
          </a:xfrm>
          <a:prstGeom prst="bentConnector3">
            <a:avLst>
              <a:gd fmla="val 49978" name="adj1"/>
            </a:avLst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4" name="Google Shape;124;p16"/>
          <p:cNvCxnSpPr>
            <a:stCxn id="104" idx="0"/>
            <a:endCxn id="112" idx="2"/>
          </p:cNvCxnSpPr>
          <p:nvPr/>
        </p:nvCxnSpPr>
        <p:spPr>
          <a:xfrm rot="-5400000">
            <a:off x="1970830" y="2255817"/>
            <a:ext cx="205200" cy="600"/>
          </a:xfrm>
          <a:prstGeom prst="bentConnector3">
            <a:avLst>
              <a:gd fmla="val 49981" name="adj1"/>
            </a:avLst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5" name="Google Shape;125;p16"/>
          <p:cNvCxnSpPr>
            <a:stCxn id="114" idx="1"/>
            <a:endCxn id="107" idx="3"/>
          </p:cNvCxnSpPr>
          <p:nvPr/>
        </p:nvCxnSpPr>
        <p:spPr>
          <a:xfrm flipH="1">
            <a:off x="2534776" y="3068993"/>
            <a:ext cx="658200" cy="600"/>
          </a:xfrm>
          <a:prstGeom prst="bentConnector3">
            <a:avLst>
              <a:gd fmla="val 49998" name="adj1"/>
            </a:avLst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6" name="Google Shape;126;p16"/>
          <p:cNvCxnSpPr>
            <a:endCxn id="108" idx="3"/>
          </p:cNvCxnSpPr>
          <p:nvPr/>
        </p:nvCxnSpPr>
        <p:spPr>
          <a:xfrm flipH="1">
            <a:off x="2534700" y="3131194"/>
            <a:ext cx="658800" cy="5472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7" name="Google Shape;127;p16"/>
          <p:cNvCxnSpPr>
            <a:stCxn id="111" idx="0"/>
            <a:endCxn id="114" idx="2"/>
          </p:cNvCxnSpPr>
          <p:nvPr/>
        </p:nvCxnSpPr>
        <p:spPr>
          <a:xfrm rot="-5400000">
            <a:off x="3560779" y="3373444"/>
            <a:ext cx="188400" cy="600"/>
          </a:xfrm>
          <a:prstGeom prst="bentConnector3">
            <a:avLst>
              <a:gd fmla="val 50027" name="adj1"/>
            </a:avLst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8" name="Google Shape;128;p16"/>
          <p:cNvCxnSpPr/>
          <p:nvPr/>
        </p:nvCxnSpPr>
        <p:spPr>
          <a:xfrm>
            <a:off x="4116454" y="3750932"/>
            <a:ext cx="1130400" cy="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9" name="Google Shape;129;p16"/>
          <p:cNvCxnSpPr>
            <a:stCxn id="107" idx="1"/>
            <a:endCxn id="130" idx="2"/>
          </p:cNvCxnSpPr>
          <p:nvPr/>
        </p:nvCxnSpPr>
        <p:spPr>
          <a:xfrm>
            <a:off x="1611300" y="3068993"/>
            <a:ext cx="4097100" cy="819900"/>
          </a:xfrm>
          <a:prstGeom prst="bentConnector4">
            <a:avLst>
              <a:gd fmla="val -9628" name="adj1"/>
              <a:gd fmla="val 167552" name="adj2"/>
            </a:avLst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1" name="Google Shape;131;p16"/>
          <p:cNvCxnSpPr>
            <a:stCxn id="117" idx="0"/>
            <a:endCxn id="122" idx="2"/>
          </p:cNvCxnSpPr>
          <p:nvPr/>
        </p:nvCxnSpPr>
        <p:spPr>
          <a:xfrm flipH="1" rot="5400000">
            <a:off x="6469034" y="2345993"/>
            <a:ext cx="909900" cy="115200"/>
          </a:xfrm>
          <a:prstGeom prst="bentConnector3">
            <a:avLst>
              <a:gd fmla="val 62231" name="adj1"/>
            </a:avLst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132" name="Google Shape;132;p16"/>
          <p:cNvCxnSpPr>
            <a:stCxn id="122" idx="1"/>
            <a:endCxn id="105" idx="3"/>
          </p:cNvCxnSpPr>
          <p:nvPr/>
        </p:nvCxnSpPr>
        <p:spPr>
          <a:xfrm flipH="1">
            <a:off x="6226914" y="1738337"/>
            <a:ext cx="189300" cy="600"/>
          </a:xfrm>
          <a:prstGeom prst="bentConnector3">
            <a:avLst>
              <a:gd fmla="val 50003" name="adj1"/>
            </a:avLst>
          </a:prstGeom>
          <a:noFill/>
          <a:ln cap="flat" cmpd="sng" w="19050">
            <a:solidFill>
              <a:srgbClr val="CCCCCC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3" name="Google Shape;133;p16"/>
          <p:cNvCxnSpPr>
            <a:stCxn id="116" idx="1"/>
            <a:endCxn id="115" idx="3"/>
          </p:cNvCxnSpPr>
          <p:nvPr/>
        </p:nvCxnSpPr>
        <p:spPr>
          <a:xfrm flipH="1">
            <a:off x="4071938" y="1738084"/>
            <a:ext cx="164400" cy="600"/>
          </a:xfrm>
          <a:prstGeom prst="bentConnector3">
            <a:avLst>
              <a:gd fmla="val 49971" name="adj1"/>
            </a:avLst>
          </a:prstGeom>
          <a:noFill/>
          <a:ln cap="flat" cmpd="sng" w="19050">
            <a:solidFill>
              <a:srgbClr val="CCCCCC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4" name="Google Shape;134;p16"/>
          <p:cNvCxnSpPr>
            <a:stCxn id="105" idx="1"/>
            <a:endCxn id="116" idx="3"/>
          </p:cNvCxnSpPr>
          <p:nvPr/>
        </p:nvCxnSpPr>
        <p:spPr>
          <a:xfrm flipH="1">
            <a:off x="5136966" y="1738337"/>
            <a:ext cx="189300" cy="600"/>
          </a:xfrm>
          <a:prstGeom prst="bentConnector3">
            <a:avLst>
              <a:gd fmla="val 49998" name="adj1"/>
            </a:avLst>
          </a:prstGeom>
          <a:noFill/>
          <a:ln cap="flat" cmpd="sng" w="19050">
            <a:solidFill>
              <a:srgbClr val="CCCCCC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5" name="Google Shape;135;p16"/>
          <p:cNvCxnSpPr>
            <a:stCxn id="108" idx="1"/>
          </p:cNvCxnSpPr>
          <p:nvPr/>
        </p:nvCxnSpPr>
        <p:spPr>
          <a:xfrm>
            <a:off x="1611300" y="3678394"/>
            <a:ext cx="3935700" cy="218400"/>
          </a:xfrm>
          <a:prstGeom prst="bentConnector5">
            <a:avLst>
              <a:gd fmla="val -6050" name="adj1"/>
              <a:gd fmla="val 280005" name="adj2"/>
              <a:gd fmla="val 99996" name="adj3"/>
            </a:avLst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6" name="Google Shape;136;p16"/>
          <p:cNvCxnSpPr>
            <a:endCxn id="122" idx="2"/>
          </p:cNvCxnSpPr>
          <p:nvPr/>
        </p:nvCxnSpPr>
        <p:spPr>
          <a:xfrm rot="10800000">
            <a:off x="6866514" y="1948787"/>
            <a:ext cx="0" cy="204000"/>
          </a:xfrm>
          <a:prstGeom prst="straightConnector1">
            <a:avLst/>
          </a:prstGeom>
          <a:noFill/>
          <a:ln cap="flat" cmpd="sng" w="19050">
            <a:solidFill>
              <a:srgbClr val="D9D9D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7" name="Google Shape;137;p16"/>
          <p:cNvCxnSpPr>
            <a:endCxn id="109" idx="2"/>
          </p:cNvCxnSpPr>
          <p:nvPr/>
        </p:nvCxnSpPr>
        <p:spPr>
          <a:xfrm>
            <a:off x="6016484" y="3876844"/>
            <a:ext cx="965100" cy="11700"/>
          </a:xfrm>
          <a:prstGeom prst="bentConnector4">
            <a:avLst>
              <a:gd fmla="val -423" name="adj1"/>
              <a:gd fmla="val 3654535" name="adj2"/>
            </a:avLst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8" name="Google Shape;138;p16"/>
          <p:cNvCxnSpPr>
            <a:stCxn id="130" idx="3"/>
            <a:endCxn id="117" idx="1"/>
          </p:cNvCxnSpPr>
          <p:nvPr/>
        </p:nvCxnSpPr>
        <p:spPr>
          <a:xfrm flipH="1" rot="10800000">
            <a:off x="6170200" y="3068894"/>
            <a:ext cx="349800" cy="609600"/>
          </a:xfrm>
          <a:prstGeom prst="bentConnector3">
            <a:avLst>
              <a:gd fmla="val 49983" name="adj1"/>
            </a:avLst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139" name="Google Shape;139;p16"/>
          <p:cNvCxnSpPr>
            <a:stCxn id="130" idx="1"/>
            <a:endCxn id="114" idx="3"/>
          </p:cNvCxnSpPr>
          <p:nvPr/>
        </p:nvCxnSpPr>
        <p:spPr>
          <a:xfrm rot="10800000">
            <a:off x="4116400" y="3068894"/>
            <a:ext cx="1130400" cy="609600"/>
          </a:xfrm>
          <a:prstGeom prst="bentConnector3">
            <a:avLst>
              <a:gd fmla="val 50001" name="adj1"/>
            </a:avLst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0" name="Google Shape;140;p16"/>
          <p:cNvCxnSpPr>
            <a:stCxn id="130" idx="0"/>
            <a:endCxn id="106" idx="2"/>
          </p:cNvCxnSpPr>
          <p:nvPr/>
        </p:nvCxnSpPr>
        <p:spPr>
          <a:xfrm rot="-5400000">
            <a:off x="5624050" y="3382994"/>
            <a:ext cx="169500" cy="600"/>
          </a:xfrm>
          <a:prstGeom prst="bentConnector3">
            <a:avLst>
              <a:gd fmla="val 50037" name="adj1"/>
            </a:avLst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0" name="Google Shape;130;p16"/>
          <p:cNvSpPr/>
          <p:nvPr/>
        </p:nvSpPr>
        <p:spPr>
          <a:xfrm>
            <a:off x="5246800" y="3468044"/>
            <a:ext cx="923400" cy="420900"/>
          </a:xfrm>
          <a:prstGeom prst="roundRect">
            <a:avLst>
              <a:gd fmla="val 19642" name="adj"/>
            </a:avLst>
          </a:prstGeom>
          <a:solidFill>
            <a:srgbClr val="E8FFFD"/>
          </a:solidFill>
          <a:ln>
            <a:noFill/>
          </a:ln>
        </p:spPr>
        <p:txBody>
          <a:bodyPr anchorCtr="0" anchor="ctr" bIns="79775" lIns="79775" spcFirstLastPara="1" rIns="79775" wrap="square" tIns="797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299D8F"/>
                </a:solidFill>
                <a:latin typeface="Roboto"/>
                <a:ea typeface="Roboto"/>
                <a:cs typeface="Roboto"/>
                <a:sym typeface="Roboto"/>
              </a:rPr>
              <a:t>MCU</a:t>
            </a:r>
            <a:endParaRPr b="1" sz="1100">
              <a:solidFill>
                <a:srgbClr val="299D8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7"/>
          <p:cNvSpPr txBox="1"/>
          <p:nvPr>
            <p:ph idx="4294967295" type="body"/>
          </p:nvPr>
        </p:nvSpPr>
        <p:spPr>
          <a:xfrm>
            <a:off x="4572000" y="1865376"/>
            <a:ext cx="4114800" cy="237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Lexend"/>
              <a:buChar char="●"/>
            </a:pPr>
            <a:r>
              <a:rPr lang="en">
                <a:solidFill>
                  <a:srgbClr val="434343"/>
                </a:solidFill>
                <a:latin typeface="Lexend"/>
                <a:ea typeface="Lexend"/>
                <a:cs typeface="Lexend"/>
                <a:sym typeface="Lexend"/>
              </a:rPr>
              <a:t>Orbital Dynamics Algorithm:	Keplerian</a:t>
            </a:r>
            <a:r>
              <a:rPr lang="en">
                <a:solidFill>
                  <a:srgbClr val="434343"/>
                </a:solidFill>
                <a:latin typeface="Lexend"/>
                <a:ea typeface="Lexend"/>
                <a:cs typeface="Lexend"/>
                <a:sym typeface="Lexend"/>
              </a:rPr>
              <a:t> to Azi(t) and Elv(t)</a:t>
            </a:r>
            <a:endParaRPr>
              <a:solidFill>
                <a:srgbClr val="434343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Lexend"/>
              <a:buChar char="●"/>
            </a:pPr>
            <a:r>
              <a:rPr lang="en">
                <a:solidFill>
                  <a:srgbClr val="434343"/>
                </a:solidFill>
                <a:latin typeface="Lexend"/>
                <a:ea typeface="Lexend"/>
                <a:cs typeface="Lexend"/>
                <a:sym typeface="Lexend"/>
              </a:rPr>
              <a:t>I/O (i.e. LED display, GPS)</a:t>
            </a:r>
            <a:endParaRPr>
              <a:solidFill>
                <a:srgbClr val="434343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Clr>
                <a:srgbClr val="434343"/>
              </a:buClr>
              <a:buSzPts val="1800"/>
              <a:buFont typeface="Lexend"/>
              <a:buChar char="●"/>
            </a:pPr>
            <a:r>
              <a:rPr lang="en">
                <a:solidFill>
                  <a:srgbClr val="434343"/>
                </a:solidFill>
                <a:latin typeface="Lexend"/>
                <a:ea typeface="Lexend"/>
                <a:cs typeface="Lexend"/>
                <a:sym typeface="Lexend"/>
              </a:rPr>
              <a:t>Motor Control: Feedback Logic</a:t>
            </a:r>
            <a:endParaRPr>
              <a:solidFill>
                <a:srgbClr val="43434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46" name="Google Shape;146;p17"/>
          <p:cNvSpPr txBox="1"/>
          <p:nvPr>
            <p:ph type="title"/>
          </p:nvPr>
        </p:nvSpPr>
        <p:spPr>
          <a:xfrm>
            <a:off x="282175" y="1940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Microcontroller - Hunter Britton  </a:t>
            </a:r>
            <a:endParaRPr/>
          </a:p>
        </p:txBody>
      </p:sp>
      <p:sp>
        <p:nvSpPr>
          <p:cNvPr id="147" name="Google Shape;147;p17"/>
          <p:cNvSpPr/>
          <p:nvPr/>
        </p:nvSpPr>
        <p:spPr>
          <a:xfrm>
            <a:off x="854592" y="1330468"/>
            <a:ext cx="3108900" cy="3447300"/>
          </a:xfrm>
          <a:prstGeom prst="roundRect">
            <a:avLst>
              <a:gd fmla="val 6353" name="adj"/>
            </a:avLst>
          </a:prstGeom>
          <a:solidFill>
            <a:srgbClr val="2A9D8F"/>
          </a:solidFill>
          <a:ln>
            <a:noFill/>
          </a:ln>
          <a:effectLst>
            <a:outerShdw blurRad="57150" rotWithShape="0" algn="bl" dir="1560000" dist="38100">
              <a:srgbClr val="000000">
                <a:alpha val="69000"/>
              </a:srgbClr>
            </a:outerShdw>
          </a:effectLst>
        </p:spPr>
        <p:txBody>
          <a:bodyPr anchorCtr="0" anchor="t" bIns="79775" lIns="79775" spcFirstLastPara="1" rIns="79775" wrap="square" tIns="797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MCU/IO </a:t>
            </a:r>
            <a:endParaRPr b="1" sz="16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8" name="Google Shape;148;p17"/>
          <p:cNvSpPr/>
          <p:nvPr/>
        </p:nvSpPr>
        <p:spPr>
          <a:xfrm>
            <a:off x="1104700" y="3310925"/>
            <a:ext cx="1160100" cy="1161300"/>
          </a:xfrm>
          <a:prstGeom prst="roundRect">
            <a:avLst>
              <a:gd fmla="val 8305" name="adj"/>
            </a:avLst>
          </a:prstGeom>
          <a:solidFill>
            <a:srgbClr val="E8FFFD"/>
          </a:solidFill>
          <a:ln>
            <a:noFill/>
          </a:ln>
          <a:effectLst>
            <a:outerShdw blurRad="57150" rotWithShape="0" algn="bl" dir="5400000" dist="47625">
              <a:srgbClr val="000000">
                <a:alpha val="50000"/>
              </a:srgbClr>
            </a:outerShdw>
          </a:effectLst>
        </p:spPr>
        <p:txBody>
          <a:bodyPr anchorCtr="0" anchor="t" bIns="79775" lIns="79775" spcFirstLastPara="1" rIns="79775" wrap="square" tIns="797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196D63"/>
                </a:solidFill>
                <a:latin typeface="Roboto"/>
                <a:ea typeface="Roboto"/>
                <a:cs typeface="Roboto"/>
                <a:sym typeface="Roboto"/>
              </a:rPr>
              <a:t>MCU</a:t>
            </a:r>
            <a:endParaRPr b="1" sz="1300">
              <a:solidFill>
                <a:srgbClr val="196D6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9" name="Google Shape;149;p17"/>
          <p:cNvSpPr/>
          <p:nvPr/>
        </p:nvSpPr>
        <p:spPr>
          <a:xfrm>
            <a:off x="1104700" y="1929650"/>
            <a:ext cx="1160100" cy="1161300"/>
          </a:xfrm>
          <a:prstGeom prst="roundRect">
            <a:avLst>
              <a:gd fmla="val 8305" name="adj"/>
            </a:avLst>
          </a:prstGeom>
          <a:solidFill>
            <a:srgbClr val="E8FFFD"/>
          </a:solidFill>
          <a:ln>
            <a:noFill/>
          </a:ln>
          <a:effectLst>
            <a:outerShdw blurRad="57150" rotWithShape="0" algn="bl" dir="5400000" dist="47625">
              <a:srgbClr val="000000">
                <a:alpha val="50000"/>
              </a:srgbClr>
            </a:outerShdw>
          </a:effectLst>
        </p:spPr>
        <p:txBody>
          <a:bodyPr anchorCtr="0" anchor="t" bIns="79775" lIns="79775" spcFirstLastPara="1" rIns="79775" wrap="square" tIns="797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196D63"/>
                </a:solidFill>
                <a:latin typeface="Roboto"/>
                <a:ea typeface="Roboto"/>
                <a:cs typeface="Roboto"/>
                <a:sym typeface="Roboto"/>
              </a:rPr>
              <a:t>Display</a:t>
            </a:r>
            <a:endParaRPr b="1" sz="1300">
              <a:solidFill>
                <a:srgbClr val="196D6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" name="Google Shape;150;p17"/>
          <p:cNvSpPr/>
          <p:nvPr/>
        </p:nvSpPr>
        <p:spPr>
          <a:xfrm>
            <a:off x="2464875" y="1929650"/>
            <a:ext cx="1195200" cy="1910700"/>
          </a:xfrm>
          <a:prstGeom prst="roundRect">
            <a:avLst>
              <a:gd fmla="val 8305" name="adj"/>
            </a:avLst>
          </a:prstGeom>
          <a:solidFill>
            <a:srgbClr val="E8FFFD"/>
          </a:solidFill>
          <a:ln>
            <a:noFill/>
          </a:ln>
          <a:effectLst>
            <a:outerShdw blurRad="57150" rotWithShape="0" algn="bl" dir="5400000" dist="47625">
              <a:srgbClr val="000000">
                <a:alpha val="50000"/>
              </a:srgbClr>
            </a:outerShdw>
          </a:effectLst>
        </p:spPr>
        <p:txBody>
          <a:bodyPr anchorCtr="0" anchor="t" bIns="79775" lIns="79775" spcFirstLastPara="1" rIns="79775" wrap="square" tIns="797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196D63"/>
                </a:solidFill>
                <a:latin typeface="Roboto"/>
                <a:ea typeface="Roboto"/>
                <a:cs typeface="Roboto"/>
                <a:sym typeface="Roboto"/>
              </a:rPr>
              <a:t>WIFI</a:t>
            </a:r>
            <a:endParaRPr b="1" sz="1300">
              <a:solidFill>
                <a:srgbClr val="196D6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1" name="Google Shape;151;p17"/>
          <p:cNvSpPr/>
          <p:nvPr/>
        </p:nvSpPr>
        <p:spPr>
          <a:xfrm>
            <a:off x="2464875" y="4066600"/>
            <a:ext cx="1195200" cy="405600"/>
          </a:xfrm>
          <a:prstGeom prst="roundRect">
            <a:avLst>
              <a:gd fmla="val 18489" name="adj"/>
            </a:avLst>
          </a:prstGeom>
          <a:solidFill>
            <a:srgbClr val="E8FFFD"/>
          </a:solidFill>
          <a:ln>
            <a:noFill/>
          </a:ln>
          <a:effectLst>
            <a:outerShdw blurRad="57150" rotWithShape="0" algn="bl" dir="5400000" dist="47625">
              <a:srgbClr val="000000">
                <a:alpha val="50000"/>
              </a:srgbClr>
            </a:outerShdw>
          </a:effectLst>
        </p:spPr>
        <p:txBody>
          <a:bodyPr anchorCtr="0" anchor="t" bIns="79775" lIns="79775" spcFirstLastPara="1" rIns="79775" wrap="square" tIns="797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196D63"/>
                </a:solidFill>
                <a:latin typeface="Roboto"/>
                <a:ea typeface="Roboto"/>
                <a:cs typeface="Roboto"/>
                <a:sym typeface="Roboto"/>
              </a:rPr>
              <a:t>GPS</a:t>
            </a:r>
            <a:endParaRPr b="1" sz="1300">
              <a:solidFill>
                <a:srgbClr val="196D6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2" name="Google Shape;152;p17"/>
          <p:cNvSpPr/>
          <p:nvPr/>
        </p:nvSpPr>
        <p:spPr>
          <a:xfrm>
            <a:off x="1254700" y="2313275"/>
            <a:ext cx="860100" cy="327000"/>
          </a:xfrm>
          <a:prstGeom prst="roundRect">
            <a:avLst>
              <a:gd fmla="val 16667" name="adj"/>
            </a:avLst>
          </a:prstGeom>
          <a:solidFill>
            <a:srgbClr val="CEF5F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434343"/>
                </a:solidFill>
                <a:latin typeface="Lexend"/>
                <a:ea typeface="Lexend"/>
                <a:cs typeface="Lexend"/>
                <a:sym typeface="Lexend"/>
              </a:rPr>
              <a:t>Position</a:t>
            </a:r>
            <a:endParaRPr sz="1100">
              <a:solidFill>
                <a:srgbClr val="43434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53" name="Google Shape;153;p17"/>
          <p:cNvSpPr/>
          <p:nvPr/>
        </p:nvSpPr>
        <p:spPr>
          <a:xfrm>
            <a:off x="1254700" y="2700375"/>
            <a:ext cx="860100" cy="327000"/>
          </a:xfrm>
          <a:prstGeom prst="roundRect">
            <a:avLst>
              <a:gd fmla="val 16667" name="adj"/>
            </a:avLst>
          </a:prstGeom>
          <a:solidFill>
            <a:srgbClr val="CEF5F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434343"/>
                </a:solidFill>
                <a:latin typeface="Lexend"/>
                <a:ea typeface="Lexend"/>
                <a:cs typeface="Lexend"/>
                <a:sym typeface="Lexend"/>
              </a:rPr>
              <a:t>Status</a:t>
            </a:r>
            <a:endParaRPr sz="1100">
              <a:solidFill>
                <a:srgbClr val="43434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54" name="Google Shape;154;p17"/>
          <p:cNvSpPr/>
          <p:nvPr/>
        </p:nvSpPr>
        <p:spPr>
          <a:xfrm>
            <a:off x="2595375" y="2324400"/>
            <a:ext cx="934200" cy="494700"/>
          </a:xfrm>
          <a:prstGeom prst="roundRect">
            <a:avLst>
              <a:gd fmla="val 16667" name="adj"/>
            </a:avLst>
          </a:prstGeom>
          <a:solidFill>
            <a:srgbClr val="CEF5F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434343"/>
                </a:solidFill>
                <a:latin typeface="Lexend"/>
                <a:ea typeface="Lexend"/>
                <a:cs typeface="Lexend"/>
                <a:sym typeface="Lexend"/>
              </a:rPr>
              <a:t>OMM Download</a:t>
            </a:r>
            <a:endParaRPr sz="1100">
              <a:solidFill>
                <a:srgbClr val="43434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55" name="Google Shape;155;p17"/>
          <p:cNvSpPr/>
          <p:nvPr/>
        </p:nvSpPr>
        <p:spPr>
          <a:xfrm>
            <a:off x="2608550" y="2983950"/>
            <a:ext cx="934200" cy="741900"/>
          </a:xfrm>
          <a:prstGeom prst="roundRect">
            <a:avLst>
              <a:gd fmla="val 11996" name="adj"/>
            </a:avLst>
          </a:prstGeom>
          <a:solidFill>
            <a:srgbClr val="CEF5F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434343"/>
                </a:solidFill>
                <a:latin typeface="Lexend"/>
                <a:ea typeface="Lexend"/>
                <a:cs typeface="Lexend"/>
                <a:sym typeface="Lexend"/>
              </a:rPr>
              <a:t>Loc/Pos</a:t>
            </a:r>
            <a:endParaRPr sz="1100">
              <a:solidFill>
                <a:srgbClr val="434343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434343"/>
                </a:solidFill>
                <a:latin typeface="Lexend"/>
                <a:ea typeface="Lexend"/>
                <a:cs typeface="Lexend"/>
                <a:sym typeface="Lexend"/>
              </a:rPr>
              <a:t>Upload</a:t>
            </a:r>
            <a:endParaRPr sz="1100">
              <a:solidFill>
                <a:srgbClr val="43434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56" name="Google Shape;156;p17"/>
          <p:cNvSpPr/>
          <p:nvPr/>
        </p:nvSpPr>
        <p:spPr>
          <a:xfrm>
            <a:off x="1254700" y="3969050"/>
            <a:ext cx="860100" cy="405600"/>
          </a:xfrm>
          <a:prstGeom prst="roundRect">
            <a:avLst>
              <a:gd fmla="val 16667" name="adj"/>
            </a:avLst>
          </a:prstGeom>
          <a:solidFill>
            <a:srgbClr val="CEF5F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434343"/>
                </a:solidFill>
                <a:latin typeface="Lexend"/>
                <a:ea typeface="Lexend"/>
                <a:cs typeface="Lexend"/>
                <a:sym typeface="Lexend"/>
              </a:rPr>
              <a:t>Motor Signal</a:t>
            </a:r>
            <a:endParaRPr sz="1100">
              <a:solidFill>
                <a:srgbClr val="43434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57" name="Google Shape;157;p17"/>
          <p:cNvSpPr/>
          <p:nvPr/>
        </p:nvSpPr>
        <p:spPr>
          <a:xfrm>
            <a:off x="1254700" y="3635175"/>
            <a:ext cx="860100" cy="258600"/>
          </a:xfrm>
          <a:prstGeom prst="roundRect">
            <a:avLst>
              <a:gd fmla="val 16667" name="adj"/>
            </a:avLst>
          </a:prstGeom>
          <a:solidFill>
            <a:srgbClr val="CEF5F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434343"/>
                </a:solidFill>
                <a:latin typeface="Lexend"/>
                <a:ea typeface="Lexend"/>
                <a:cs typeface="Lexend"/>
                <a:sym typeface="Lexend"/>
              </a:rPr>
              <a:t>I/O</a:t>
            </a:r>
            <a:endParaRPr sz="1100">
              <a:solidFill>
                <a:srgbClr val="43434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8"/>
          <p:cNvSpPr txBox="1"/>
          <p:nvPr>
            <p:ph type="title"/>
          </p:nvPr>
        </p:nvSpPr>
        <p:spPr>
          <a:xfrm>
            <a:off x="282175" y="1940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Power Supply/Motor Driver - Michael Raabe</a:t>
            </a:r>
            <a:endParaRPr/>
          </a:p>
        </p:txBody>
      </p:sp>
      <p:sp>
        <p:nvSpPr>
          <p:cNvPr id="163" name="Google Shape;163;p18"/>
          <p:cNvSpPr txBox="1"/>
          <p:nvPr/>
        </p:nvSpPr>
        <p:spPr>
          <a:xfrm>
            <a:off x="4571975" y="1884950"/>
            <a:ext cx="44631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Lexend"/>
              <a:buChar char="●"/>
            </a:pPr>
            <a:r>
              <a:rPr lang="en" sz="1600">
                <a:solidFill>
                  <a:srgbClr val="434343"/>
                </a:solidFill>
                <a:latin typeface="Lexend"/>
                <a:ea typeface="Lexend"/>
                <a:cs typeface="Lexend"/>
                <a:sym typeface="Lexend"/>
              </a:rPr>
              <a:t>Power Input: 110VAC Wall Outlet</a:t>
            </a:r>
            <a:endParaRPr sz="1600">
              <a:solidFill>
                <a:srgbClr val="434343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Lexend"/>
              <a:buChar char="●"/>
            </a:pPr>
            <a:r>
              <a:rPr lang="en" sz="1600">
                <a:solidFill>
                  <a:srgbClr val="434343"/>
                </a:solidFill>
                <a:latin typeface="Lexend"/>
                <a:ea typeface="Lexend"/>
                <a:cs typeface="Lexend"/>
                <a:sym typeface="Lexend"/>
              </a:rPr>
              <a:t>Power Supply PCB with 2 outputs</a:t>
            </a:r>
            <a:endParaRPr sz="1600">
              <a:solidFill>
                <a:srgbClr val="434343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Lexend"/>
              <a:buChar char="●"/>
            </a:pPr>
            <a:r>
              <a:rPr lang="en" sz="1600">
                <a:solidFill>
                  <a:srgbClr val="434343"/>
                </a:solidFill>
                <a:latin typeface="Lexend"/>
                <a:ea typeface="Lexend"/>
                <a:cs typeface="Lexend"/>
                <a:sym typeface="Lexend"/>
              </a:rPr>
              <a:t>Power for Motor Driver</a:t>
            </a:r>
            <a:endParaRPr sz="1600">
              <a:solidFill>
                <a:srgbClr val="434343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Lexend"/>
              <a:buChar char="●"/>
            </a:pPr>
            <a:r>
              <a:rPr lang="en" sz="1600">
                <a:solidFill>
                  <a:srgbClr val="434343"/>
                </a:solidFill>
                <a:latin typeface="Lexend"/>
                <a:ea typeface="Lexend"/>
                <a:cs typeface="Lexend"/>
                <a:sym typeface="Lexend"/>
              </a:rPr>
              <a:t>Power for Microcontroller Subsystem</a:t>
            </a:r>
            <a:endParaRPr sz="1600">
              <a:solidFill>
                <a:srgbClr val="43434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64" name="Google Shape;164;p18"/>
          <p:cNvSpPr/>
          <p:nvPr/>
        </p:nvSpPr>
        <p:spPr>
          <a:xfrm>
            <a:off x="833175" y="1279150"/>
            <a:ext cx="3108900" cy="3450000"/>
          </a:xfrm>
          <a:prstGeom prst="roundRect">
            <a:avLst>
              <a:gd fmla="val 6949" name="adj"/>
            </a:avLst>
          </a:prstGeom>
          <a:solidFill>
            <a:srgbClr val="FCBC05"/>
          </a:solidFill>
          <a:ln>
            <a:noFill/>
          </a:ln>
          <a:effectLst>
            <a:outerShdw blurRad="57150" rotWithShape="0" algn="bl" dir="4200000" dist="38100">
              <a:srgbClr val="000000">
                <a:alpha val="69000"/>
              </a:srgbClr>
            </a:outerShdw>
          </a:effectLst>
        </p:spPr>
        <p:txBody>
          <a:bodyPr anchorCtr="0" anchor="t" bIns="79775" lIns="79775" spcFirstLastPara="1" rIns="79775" wrap="square" tIns="797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Custom PCB</a:t>
            </a:r>
            <a:endParaRPr b="1" sz="16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5" name="Google Shape;165;p18"/>
          <p:cNvSpPr/>
          <p:nvPr/>
        </p:nvSpPr>
        <p:spPr>
          <a:xfrm>
            <a:off x="1108713" y="2973500"/>
            <a:ext cx="2557800" cy="1605300"/>
          </a:xfrm>
          <a:prstGeom prst="roundRect">
            <a:avLst>
              <a:gd fmla="val 6569" name="adj"/>
            </a:avLst>
          </a:prstGeom>
          <a:solidFill>
            <a:srgbClr val="FFFCF3"/>
          </a:solidFill>
          <a:ln>
            <a:noFill/>
          </a:ln>
          <a:effectLst>
            <a:outerShdw blurRad="57150" rotWithShape="0" algn="bl" dist="28575">
              <a:srgbClr val="000000">
                <a:alpha val="35000"/>
              </a:srgbClr>
            </a:outerShdw>
          </a:effectLst>
        </p:spPr>
        <p:txBody>
          <a:bodyPr anchorCtr="0" anchor="t" bIns="79775" lIns="79775" spcFirstLastPara="1" rIns="79775" wrap="square" tIns="797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BF9000"/>
                </a:solidFill>
                <a:latin typeface="Roboto"/>
                <a:ea typeface="Roboto"/>
                <a:cs typeface="Roboto"/>
                <a:sym typeface="Roboto"/>
              </a:rPr>
              <a:t>PSU</a:t>
            </a:r>
            <a:endParaRPr b="1" sz="1300">
              <a:solidFill>
                <a:srgbClr val="BF9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6" name="Google Shape;166;p18"/>
          <p:cNvSpPr/>
          <p:nvPr/>
        </p:nvSpPr>
        <p:spPr>
          <a:xfrm>
            <a:off x="1100763" y="1774138"/>
            <a:ext cx="2573700" cy="1065900"/>
          </a:xfrm>
          <a:prstGeom prst="roundRect">
            <a:avLst>
              <a:gd fmla="val 9335" name="adj"/>
            </a:avLst>
          </a:prstGeom>
          <a:solidFill>
            <a:srgbClr val="FFFCF3"/>
          </a:solidFill>
          <a:ln>
            <a:noFill/>
          </a:ln>
          <a:effectLst>
            <a:outerShdw blurRad="57150" rotWithShape="0" algn="bl" dist="28575">
              <a:srgbClr val="000000">
                <a:alpha val="35000"/>
              </a:srgbClr>
            </a:outerShdw>
          </a:effectLst>
        </p:spPr>
        <p:txBody>
          <a:bodyPr anchorCtr="0" anchor="t" bIns="79775" lIns="79775" spcFirstLastPara="1" rIns="79775" wrap="square" tIns="797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BF9000"/>
                </a:solidFill>
                <a:latin typeface="Roboto"/>
                <a:ea typeface="Roboto"/>
                <a:cs typeface="Roboto"/>
                <a:sym typeface="Roboto"/>
              </a:rPr>
              <a:t>Motor Driver</a:t>
            </a:r>
            <a:endParaRPr b="1" sz="1300">
              <a:solidFill>
                <a:srgbClr val="BF9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7" name="Google Shape;167;p18"/>
          <p:cNvSpPr/>
          <p:nvPr/>
        </p:nvSpPr>
        <p:spPr>
          <a:xfrm>
            <a:off x="1332525" y="2222800"/>
            <a:ext cx="2110200" cy="4605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434343"/>
                </a:solidFill>
                <a:latin typeface="Lexend"/>
                <a:ea typeface="Lexend"/>
                <a:cs typeface="Lexend"/>
                <a:sym typeface="Lexend"/>
              </a:rPr>
              <a:t>L298N 2A</a:t>
            </a:r>
            <a:endParaRPr sz="1100">
              <a:solidFill>
                <a:srgbClr val="43434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68" name="Google Shape;168;p18"/>
          <p:cNvSpPr/>
          <p:nvPr/>
        </p:nvSpPr>
        <p:spPr>
          <a:xfrm>
            <a:off x="2123775" y="3902925"/>
            <a:ext cx="1365900" cy="536400"/>
          </a:xfrm>
          <a:prstGeom prst="roundRect">
            <a:avLst>
              <a:gd fmla="val 14146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434343"/>
                </a:solidFill>
                <a:latin typeface="Lexend"/>
                <a:ea typeface="Lexend"/>
                <a:cs typeface="Lexend"/>
                <a:sym typeface="Lexend"/>
              </a:rPr>
              <a:t>Microcontroller</a:t>
            </a:r>
            <a:endParaRPr sz="1100">
              <a:solidFill>
                <a:srgbClr val="434343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434343"/>
                </a:solidFill>
                <a:latin typeface="Lexend"/>
                <a:ea typeface="Lexend"/>
                <a:cs typeface="Lexend"/>
                <a:sym typeface="Lexend"/>
              </a:rPr>
              <a:t>Out: 9 VDC/200 mA</a:t>
            </a:r>
            <a:endParaRPr sz="1100">
              <a:solidFill>
                <a:srgbClr val="43434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69" name="Google Shape;169;p18"/>
          <p:cNvSpPr/>
          <p:nvPr/>
        </p:nvSpPr>
        <p:spPr>
          <a:xfrm>
            <a:off x="1237575" y="3299150"/>
            <a:ext cx="2205300" cy="536400"/>
          </a:xfrm>
          <a:prstGeom prst="roundRect">
            <a:avLst>
              <a:gd fmla="val 12750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434343"/>
                </a:solidFill>
                <a:latin typeface="Lexend"/>
                <a:ea typeface="Lexend"/>
                <a:cs typeface="Lexend"/>
                <a:sym typeface="Lexend"/>
              </a:rPr>
              <a:t>Motor Driver Out: 24 VDC/2A</a:t>
            </a:r>
            <a:endParaRPr sz="1100">
              <a:solidFill>
                <a:srgbClr val="43434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70" name="Google Shape;170;p18"/>
          <p:cNvSpPr/>
          <p:nvPr/>
        </p:nvSpPr>
        <p:spPr>
          <a:xfrm>
            <a:off x="1237575" y="3902925"/>
            <a:ext cx="819900" cy="536400"/>
          </a:xfrm>
          <a:prstGeom prst="roundRect">
            <a:avLst>
              <a:gd fmla="val 14146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434343"/>
                </a:solidFill>
                <a:latin typeface="Lexend"/>
                <a:ea typeface="Lexend"/>
                <a:cs typeface="Lexend"/>
                <a:sym typeface="Lexend"/>
              </a:rPr>
              <a:t>110 VAC</a:t>
            </a:r>
            <a:endParaRPr sz="1100">
              <a:solidFill>
                <a:srgbClr val="434343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434343"/>
                </a:solidFill>
                <a:latin typeface="Lexend"/>
                <a:ea typeface="Lexend"/>
                <a:cs typeface="Lexend"/>
                <a:sym typeface="Lexend"/>
              </a:rPr>
              <a:t>Input</a:t>
            </a:r>
            <a:endParaRPr sz="1100">
              <a:solidFill>
                <a:srgbClr val="43434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9"/>
          <p:cNvSpPr txBox="1"/>
          <p:nvPr>
            <p:ph type="title"/>
          </p:nvPr>
        </p:nvSpPr>
        <p:spPr>
          <a:xfrm>
            <a:off x="282175" y="1940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 Application - David Santos</a:t>
            </a:r>
            <a:endParaRPr/>
          </a:p>
        </p:txBody>
      </p:sp>
      <p:sp>
        <p:nvSpPr>
          <p:cNvPr id="176" name="Google Shape;176;p19"/>
          <p:cNvSpPr txBox="1"/>
          <p:nvPr>
            <p:ph idx="4294967295" type="body"/>
          </p:nvPr>
        </p:nvSpPr>
        <p:spPr>
          <a:xfrm>
            <a:off x="4572000" y="1865376"/>
            <a:ext cx="4114800" cy="237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Lexend"/>
              <a:buChar char="●"/>
            </a:pPr>
            <a:r>
              <a:rPr lang="en">
                <a:solidFill>
                  <a:srgbClr val="434343"/>
                </a:solidFill>
                <a:latin typeface="Lexend"/>
                <a:ea typeface="Lexend"/>
                <a:cs typeface="Lexend"/>
                <a:sym typeface="Lexend"/>
              </a:rPr>
              <a:t>User Control Interface</a:t>
            </a:r>
            <a:endParaRPr>
              <a:solidFill>
                <a:srgbClr val="434343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17182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395"/>
              <a:buFont typeface="Lexend"/>
              <a:buChar char="●"/>
            </a:pPr>
            <a:r>
              <a:rPr lang="en">
                <a:solidFill>
                  <a:srgbClr val="434343"/>
                </a:solidFill>
                <a:latin typeface="Lexend"/>
                <a:ea typeface="Lexend"/>
                <a:cs typeface="Lexend"/>
                <a:sym typeface="Lexend"/>
              </a:rPr>
              <a:t>Rotator Communication</a:t>
            </a:r>
            <a:endParaRPr>
              <a:solidFill>
                <a:srgbClr val="434343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Lexend"/>
              <a:buChar char="●"/>
            </a:pPr>
            <a:r>
              <a:rPr lang="en">
                <a:solidFill>
                  <a:srgbClr val="434343"/>
                </a:solidFill>
                <a:latin typeface="Lexend"/>
                <a:ea typeface="Lexend"/>
                <a:cs typeface="Lexend"/>
                <a:sym typeface="Lexend"/>
              </a:rPr>
              <a:t>Satellite</a:t>
            </a:r>
            <a:r>
              <a:rPr lang="en">
                <a:solidFill>
                  <a:srgbClr val="434343"/>
                </a:solidFill>
                <a:latin typeface="Lexend"/>
                <a:ea typeface="Lexend"/>
                <a:cs typeface="Lexend"/>
                <a:sym typeface="Lexend"/>
              </a:rPr>
              <a:t> Search/Orbital Data </a:t>
            </a:r>
            <a:endParaRPr>
              <a:solidFill>
                <a:srgbClr val="434343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Clr>
                <a:srgbClr val="434343"/>
              </a:buClr>
              <a:buSzPts val="1800"/>
              <a:buFont typeface="Lexend"/>
              <a:buChar char="●"/>
            </a:pPr>
            <a:r>
              <a:rPr lang="en">
                <a:solidFill>
                  <a:srgbClr val="434343"/>
                </a:solidFill>
                <a:latin typeface="Lexend"/>
                <a:ea typeface="Lexend"/>
                <a:cs typeface="Lexend"/>
                <a:sym typeface="Lexend"/>
              </a:rPr>
              <a:t>Interactive Map</a:t>
            </a:r>
            <a:endParaRPr>
              <a:solidFill>
                <a:srgbClr val="43434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77" name="Google Shape;177;p19"/>
          <p:cNvSpPr/>
          <p:nvPr/>
        </p:nvSpPr>
        <p:spPr>
          <a:xfrm>
            <a:off x="850392" y="1335024"/>
            <a:ext cx="3108900" cy="3447300"/>
          </a:xfrm>
          <a:prstGeom prst="roundRect">
            <a:avLst>
              <a:gd fmla="val 6663" name="adj"/>
            </a:avLst>
          </a:prstGeom>
          <a:solidFill>
            <a:srgbClr val="264653"/>
          </a:solidFill>
          <a:ln>
            <a:noFill/>
          </a:ln>
          <a:effectLst>
            <a:outerShdw blurRad="42863" rotWithShape="0" algn="bl" dir="2460000" dist="38100">
              <a:srgbClr val="000000">
                <a:alpha val="71000"/>
              </a:srgbClr>
            </a:outerShdw>
          </a:effectLst>
        </p:spPr>
        <p:txBody>
          <a:bodyPr anchorCtr="0" anchor="t" bIns="79775" lIns="79775" spcFirstLastPara="1" rIns="79775" wrap="square" tIns="797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Web App</a:t>
            </a:r>
            <a:endParaRPr b="1" sz="16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8" name="Google Shape;178;p19"/>
          <p:cNvSpPr/>
          <p:nvPr/>
        </p:nvSpPr>
        <p:spPr>
          <a:xfrm>
            <a:off x="2457650" y="1942650"/>
            <a:ext cx="1207200" cy="940800"/>
          </a:xfrm>
          <a:prstGeom prst="roundRect">
            <a:avLst>
              <a:gd fmla="val 11137" name="adj"/>
            </a:avLst>
          </a:prstGeom>
          <a:solidFill>
            <a:srgbClr val="E8FCFF"/>
          </a:solidFill>
          <a:ln>
            <a:noFill/>
          </a:ln>
          <a:effectLst>
            <a:outerShdw blurRad="57150" rotWithShape="0" algn="bl" dir="5400000" dist="38100">
              <a:srgbClr val="000000">
                <a:alpha val="23000"/>
              </a:srgbClr>
            </a:outerShdw>
          </a:effectLst>
        </p:spPr>
        <p:txBody>
          <a:bodyPr anchorCtr="0" anchor="t" bIns="79775" lIns="79775" spcFirstLastPara="1" rIns="79775" wrap="square" tIns="797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092D41"/>
                </a:solidFill>
                <a:latin typeface="Roboto"/>
                <a:ea typeface="Roboto"/>
                <a:cs typeface="Roboto"/>
                <a:sym typeface="Roboto"/>
              </a:rPr>
              <a:t>Database</a:t>
            </a:r>
            <a:endParaRPr b="1" sz="1300">
              <a:solidFill>
                <a:srgbClr val="092D4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9" name="Google Shape;179;p19"/>
          <p:cNvSpPr/>
          <p:nvPr/>
        </p:nvSpPr>
        <p:spPr>
          <a:xfrm>
            <a:off x="1070100" y="3491175"/>
            <a:ext cx="2594700" cy="1092000"/>
          </a:xfrm>
          <a:prstGeom prst="roundRect">
            <a:avLst>
              <a:gd fmla="val 8446" name="adj"/>
            </a:avLst>
          </a:prstGeom>
          <a:solidFill>
            <a:srgbClr val="E8FCFF"/>
          </a:solidFill>
          <a:ln>
            <a:noFill/>
          </a:ln>
          <a:effectLst>
            <a:outerShdw blurRad="57150" rotWithShape="0" algn="bl" dir="5400000" dist="38100">
              <a:srgbClr val="000000">
                <a:alpha val="23000"/>
              </a:srgbClr>
            </a:outerShdw>
          </a:effectLst>
        </p:spPr>
        <p:txBody>
          <a:bodyPr anchorCtr="0" anchor="t" bIns="79775" lIns="79775" spcFirstLastPara="1" rIns="79775" wrap="square" tIns="797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092D41"/>
                </a:solidFill>
                <a:latin typeface="Roboto"/>
                <a:ea typeface="Roboto"/>
                <a:cs typeface="Roboto"/>
                <a:sym typeface="Roboto"/>
              </a:rPr>
              <a:t>Cloud Functions</a:t>
            </a:r>
            <a:endParaRPr b="1" sz="1300">
              <a:solidFill>
                <a:srgbClr val="092D4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0" name="Google Shape;180;p19"/>
          <p:cNvSpPr/>
          <p:nvPr/>
        </p:nvSpPr>
        <p:spPr>
          <a:xfrm>
            <a:off x="1070100" y="1942650"/>
            <a:ext cx="1242600" cy="1418700"/>
          </a:xfrm>
          <a:prstGeom prst="roundRect">
            <a:avLst>
              <a:gd fmla="val 10382" name="adj"/>
            </a:avLst>
          </a:prstGeom>
          <a:solidFill>
            <a:srgbClr val="E8FCFF"/>
          </a:solidFill>
          <a:ln>
            <a:noFill/>
          </a:ln>
          <a:effectLst>
            <a:outerShdw blurRad="57150" rotWithShape="0" algn="bl" dir="5400000" dist="38100">
              <a:srgbClr val="000000">
                <a:alpha val="33000"/>
              </a:srgbClr>
            </a:outerShdw>
          </a:effectLst>
        </p:spPr>
        <p:txBody>
          <a:bodyPr anchorCtr="0" anchor="t" bIns="79775" lIns="79775" spcFirstLastPara="1" rIns="79775" wrap="square" tIns="797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092D41"/>
                </a:solidFill>
                <a:latin typeface="Roboto"/>
                <a:ea typeface="Roboto"/>
                <a:cs typeface="Roboto"/>
                <a:sym typeface="Roboto"/>
              </a:rPr>
              <a:t>UI</a:t>
            </a:r>
            <a:endParaRPr b="1" sz="1300">
              <a:solidFill>
                <a:srgbClr val="092D4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1" name="Google Shape;181;p19"/>
          <p:cNvSpPr/>
          <p:nvPr/>
        </p:nvSpPr>
        <p:spPr>
          <a:xfrm>
            <a:off x="2457650" y="3004650"/>
            <a:ext cx="1207200" cy="356700"/>
          </a:xfrm>
          <a:prstGeom prst="roundRect">
            <a:avLst>
              <a:gd fmla="val 16741" name="adj"/>
            </a:avLst>
          </a:prstGeom>
          <a:solidFill>
            <a:srgbClr val="E8FCFF"/>
          </a:solidFill>
          <a:ln>
            <a:noFill/>
          </a:ln>
          <a:effectLst>
            <a:outerShdw blurRad="57150" rotWithShape="0" algn="bl" dir="5400000" dist="38100">
              <a:srgbClr val="000000">
                <a:alpha val="23000"/>
              </a:srgbClr>
            </a:outerShdw>
          </a:effectLst>
        </p:spPr>
        <p:txBody>
          <a:bodyPr anchorCtr="0" anchor="ctr" bIns="79775" lIns="79775" spcFirstLastPara="1" rIns="79775" wrap="square" tIns="797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092D41"/>
                </a:solidFill>
                <a:latin typeface="Roboto"/>
                <a:ea typeface="Roboto"/>
                <a:cs typeface="Roboto"/>
                <a:sym typeface="Roboto"/>
              </a:rPr>
              <a:t>Wifi Port</a:t>
            </a:r>
            <a:endParaRPr b="1" sz="1300">
              <a:solidFill>
                <a:srgbClr val="092D4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2" name="Google Shape;182;p19"/>
          <p:cNvSpPr/>
          <p:nvPr/>
        </p:nvSpPr>
        <p:spPr>
          <a:xfrm>
            <a:off x="1154850" y="2360250"/>
            <a:ext cx="1073100" cy="423000"/>
          </a:xfrm>
          <a:prstGeom prst="roundRect">
            <a:avLst>
              <a:gd fmla="val 26165" name="adj"/>
            </a:avLst>
          </a:prstGeom>
          <a:solidFill>
            <a:srgbClr val="D5EAF2"/>
          </a:solidFill>
          <a:ln>
            <a:noFill/>
          </a:ln>
        </p:spPr>
        <p:txBody>
          <a:bodyPr anchorCtr="0" anchor="ctr" bIns="79775" lIns="79775" spcFirstLastPara="1" rIns="79775" wrap="square" tIns="797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434343"/>
                </a:solidFill>
                <a:latin typeface="Lexend"/>
                <a:ea typeface="Lexend"/>
                <a:cs typeface="Lexend"/>
                <a:sym typeface="Lexend"/>
              </a:rPr>
              <a:t>Satellite Selection</a:t>
            </a:r>
            <a:endParaRPr sz="1100">
              <a:solidFill>
                <a:srgbClr val="43434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83" name="Google Shape;183;p19"/>
          <p:cNvSpPr/>
          <p:nvPr/>
        </p:nvSpPr>
        <p:spPr>
          <a:xfrm>
            <a:off x="1154850" y="2874200"/>
            <a:ext cx="1073100" cy="356700"/>
          </a:xfrm>
          <a:prstGeom prst="roundRect">
            <a:avLst>
              <a:gd fmla="val 27747" name="adj"/>
            </a:avLst>
          </a:prstGeom>
          <a:solidFill>
            <a:srgbClr val="D5EAF2"/>
          </a:solidFill>
          <a:ln>
            <a:noFill/>
          </a:ln>
        </p:spPr>
        <p:txBody>
          <a:bodyPr anchorCtr="0" anchor="ctr" bIns="79775" lIns="79775" spcFirstLastPara="1" rIns="79775" wrap="square" tIns="797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434343"/>
                </a:solidFill>
                <a:latin typeface="Lexend"/>
                <a:ea typeface="Lexend"/>
                <a:cs typeface="Lexend"/>
                <a:sym typeface="Lexend"/>
              </a:rPr>
              <a:t>Mode Control</a:t>
            </a:r>
            <a:endParaRPr sz="1100">
              <a:solidFill>
                <a:srgbClr val="43434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84" name="Google Shape;184;p19"/>
          <p:cNvSpPr/>
          <p:nvPr/>
        </p:nvSpPr>
        <p:spPr>
          <a:xfrm>
            <a:off x="1165300" y="3965950"/>
            <a:ext cx="1073100" cy="477900"/>
          </a:xfrm>
          <a:prstGeom prst="roundRect">
            <a:avLst>
              <a:gd fmla="val 17073" name="adj"/>
            </a:avLst>
          </a:prstGeom>
          <a:solidFill>
            <a:srgbClr val="D5EAF2"/>
          </a:solidFill>
          <a:ln>
            <a:noFill/>
          </a:ln>
        </p:spPr>
        <p:txBody>
          <a:bodyPr anchorCtr="0" anchor="ctr" bIns="79775" lIns="79775" spcFirstLastPara="1" rIns="79775" wrap="square" tIns="797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434343"/>
                </a:solidFill>
                <a:latin typeface="Lexend"/>
                <a:ea typeface="Lexend"/>
                <a:cs typeface="Lexend"/>
                <a:sym typeface="Lexend"/>
              </a:rPr>
              <a:t>Orbit Retrieval</a:t>
            </a:r>
            <a:endParaRPr sz="1100">
              <a:solidFill>
                <a:srgbClr val="43434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85" name="Google Shape;185;p19"/>
          <p:cNvSpPr/>
          <p:nvPr/>
        </p:nvSpPr>
        <p:spPr>
          <a:xfrm>
            <a:off x="2483000" y="3965950"/>
            <a:ext cx="1073100" cy="477900"/>
          </a:xfrm>
          <a:prstGeom prst="roundRect">
            <a:avLst>
              <a:gd fmla="val 17073" name="adj"/>
            </a:avLst>
          </a:prstGeom>
          <a:solidFill>
            <a:srgbClr val="D5EAF2"/>
          </a:solidFill>
          <a:ln>
            <a:noFill/>
          </a:ln>
        </p:spPr>
        <p:txBody>
          <a:bodyPr anchorCtr="0" anchor="ctr" bIns="79775" lIns="79775" spcFirstLastPara="1" rIns="79775" wrap="square" tIns="797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434343"/>
                </a:solidFill>
                <a:latin typeface="Lexend"/>
                <a:ea typeface="Lexend"/>
                <a:cs typeface="Lexend"/>
                <a:sym typeface="Lexend"/>
              </a:rPr>
              <a:t>Sensor Data Capture</a:t>
            </a:r>
            <a:endParaRPr sz="1100">
              <a:solidFill>
                <a:srgbClr val="43434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86" name="Google Shape;186;p19"/>
          <p:cNvSpPr/>
          <p:nvPr/>
        </p:nvSpPr>
        <p:spPr>
          <a:xfrm>
            <a:off x="2566550" y="2360250"/>
            <a:ext cx="989400" cy="423000"/>
          </a:xfrm>
          <a:prstGeom prst="roundRect">
            <a:avLst>
              <a:gd fmla="val 19805" name="adj"/>
            </a:avLst>
          </a:prstGeom>
          <a:solidFill>
            <a:srgbClr val="D5EAF2"/>
          </a:solidFill>
          <a:ln>
            <a:noFill/>
          </a:ln>
        </p:spPr>
        <p:txBody>
          <a:bodyPr anchorCtr="0" anchor="ctr" bIns="79775" lIns="79775" spcFirstLastPara="1" rIns="79775" wrap="square" tIns="797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434343"/>
                </a:solidFill>
                <a:latin typeface="Lexend"/>
                <a:ea typeface="Lexend"/>
                <a:cs typeface="Lexend"/>
                <a:sym typeface="Lexend"/>
              </a:rPr>
              <a:t>Firebase </a:t>
            </a:r>
            <a:endParaRPr sz="1100">
              <a:solidFill>
                <a:srgbClr val="43434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1"/>
          <p:cNvSpPr txBox="1"/>
          <p:nvPr>
            <p:ph type="title"/>
          </p:nvPr>
        </p:nvSpPr>
        <p:spPr>
          <a:xfrm>
            <a:off x="282175" y="1940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Execution Plan</a:t>
            </a:r>
            <a:endParaRPr/>
          </a:p>
        </p:txBody>
      </p:sp>
      <p:graphicFrame>
        <p:nvGraphicFramePr>
          <p:cNvPr id="197" name="Google Shape;197;p21"/>
          <p:cNvGraphicFramePr/>
          <p:nvPr/>
        </p:nvGraphicFramePr>
        <p:xfrm>
          <a:off x="508025" y="12152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{8988E664-F01D-4149-B93F-F2A39620CF3C}</a:tableStyleId>
              </a:tblPr>
              <a:tblGrid>
                <a:gridCol w="1356725"/>
                <a:gridCol w="1353450"/>
                <a:gridCol w="1355075"/>
                <a:gridCol w="1355075"/>
                <a:gridCol w="1355075"/>
                <a:gridCol w="1355075"/>
              </a:tblGrid>
              <a:tr h="524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latin typeface="Lexend"/>
                          <a:ea typeface="Lexend"/>
                          <a:cs typeface="Lexend"/>
                          <a:sym typeface="Lexend"/>
                        </a:rPr>
                        <a:t>Subsystem</a:t>
                      </a:r>
                      <a:endParaRPr b="1" sz="16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solidFill>
                      <a:srgbClr val="C6E4F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latin typeface="Lexend"/>
                          <a:ea typeface="Lexend"/>
                          <a:cs typeface="Lexend"/>
                          <a:sym typeface="Lexend"/>
                        </a:rPr>
                        <a:t>Feb 27</a:t>
                      </a:r>
                      <a:endParaRPr b="1" sz="16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solidFill>
                      <a:srgbClr val="C6E4F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latin typeface="Lexend"/>
                          <a:ea typeface="Lexend"/>
                          <a:cs typeface="Lexend"/>
                          <a:sym typeface="Lexend"/>
                        </a:rPr>
                        <a:t>March 6</a:t>
                      </a:r>
                      <a:endParaRPr b="1" sz="16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solidFill>
                      <a:srgbClr val="C6E4F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latin typeface="Lexend"/>
                          <a:ea typeface="Lexend"/>
                          <a:cs typeface="Lexend"/>
                          <a:sym typeface="Lexend"/>
                        </a:rPr>
                        <a:t>March 20</a:t>
                      </a:r>
                      <a:endParaRPr b="1" sz="16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solidFill>
                      <a:srgbClr val="C6E4F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latin typeface="Lexend"/>
                          <a:ea typeface="Lexend"/>
                          <a:cs typeface="Lexend"/>
                          <a:sym typeface="Lexend"/>
                        </a:rPr>
                        <a:t>April 3</a:t>
                      </a:r>
                      <a:endParaRPr b="1" sz="16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solidFill>
                      <a:srgbClr val="C6E4F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latin typeface="Lexend"/>
                          <a:ea typeface="Lexend"/>
                          <a:cs typeface="Lexend"/>
                          <a:sym typeface="Lexend"/>
                        </a:rPr>
                        <a:t>April 17</a:t>
                      </a:r>
                      <a:endParaRPr b="1" sz="16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solidFill>
                      <a:srgbClr val="C6E4F0"/>
                    </a:solidFill>
                  </a:tcPr>
                </a:tc>
              </a:tr>
              <a:tr h="1012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exend"/>
                          <a:ea typeface="Lexend"/>
                          <a:cs typeface="Lexend"/>
                          <a:sym typeface="Lexend"/>
                        </a:rPr>
                        <a:t>Web App</a:t>
                      </a:r>
                      <a:endParaRPr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solidFill>
                      <a:srgbClr val="E8FC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exend"/>
                          <a:ea typeface="Lexend"/>
                          <a:cs typeface="Lexend"/>
                          <a:sym typeface="Lexend"/>
                        </a:rPr>
                        <a:t>UI Feature Finalization</a:t>
                      </a:r>
                      <a:endParaRPr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solidFill>
                      <a:srgbClr val="E8FC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Wifi Port/ MCU Connect</a:t>
                      </a:r>
                      <a:endParaRPr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solidFill>
                      <a:srgbClr val="E8FC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latin typeface="Lexend"/>
                          <a:ea typeface="Lexend"/>
                          <a:cs typeface="Lexend"/>
                          <a:sym typeface="Lexend"/>
                        </a:rPr>
                        <a:t>Search/OMM Retrieval</a:t>
                      </a:r>
                      <a:endParaRPr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solidFill>
                      <a:srgbClr val="E8FC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exend"/>
                          <a:ea typeface="Lexend"/>
                          <a:cs typeface="Lexend"/>
                          <a:sym typeface="Lexend"/>
                        </a:rPr>
                        <a:t>Interactive Map</a:t>
                      </a:r>
                      <a:endParaRPr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solidFill>
                      <a:srgbClr val="E8FC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exend"/>
                          <a:ea typeface="Lexend"/>
                          <a:cs typeface="Lexend"/>
                          <a:sym typeface="Lexend"/>
                        </a:rPr>
                        <a:t>UI Data Visualization</a:t>
                      </a:r>
                      <a:endParaRPr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solidFill>
                      <a:srgbClr val="E8FCFF"/>
                    </a:solidFill>
                  </a:tcPr>
                </a:tc>
              </a:tr>
              <a:tr h="932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exend"/>
                          <a:ea typeface="Lexend"/>
                          <a:cs typeface="Lexend"/>
                          <a:sym typeface="Lexend"/>
                        </a:rPr>
                        <a:t>PSU/Motor</a:t>
                      </a:r>
                      <a:endParaRPr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solidFill>
                      <a:srgbClr val="E8FC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exend"/>
                          <a:ea typeface="Lexend"/>
                          <a:cs typeface="Lexend"/>
                          <a:sym typeface="Lexend"/>
                        </a:rPr>
                        <a:t>Finish Overall PSU Design</a:t>
                      </a:r>
                      <a:endParaRPr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solidFill>
                      <a:srgbClr val="E8FCFF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exend"/>
                          <a:ea typeface="Lexend"/>
                          <a:cs typeface="Lexend"/>
                          <a:sym typeface="Lexend"/>
                        </a:rPr>
                        <a:t>Finish </a:t>
                      </a:r>
                      <a:r>
                        <a:rPr lang="en">
                          <a:latin typeface="Lexend"/>
                          <a:ea typeface="Lexend"/>
                          <a:cs typeface="Lexend"/>
                          <a:sym typeface="Lexend"/>
                        </a:rPr>
                        <a:t>PSU/Motor Driver Schematic</a:t>
                      </a:r>
                      <a:endParaRPr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solidFill>
                      <a:srgbClr val="E8FCFF"/>
                    </a:solidFill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exend"/>
                          <a:ea typeface="Lexend"/>
                          <a:cs typeface="Lexend"/>
                          <a:sym typeface="Lexend"/>
                        </a:rPr>
                        <a:t>Perf</a:t>
                      </a:r>
                      <a:r>
                        <a:rPr lang="en">
                          <a:latin typeface="Lexend"/>
                          <a:ea typeface="Lexend"/>
                          <a:cs typeface="Lexend"/>
                          <a:sym typeface="Lexend"/>
                        </a:rPr>
                        <a:t>board and Test</a:t>
                      </a:r>
                      <a:endParaRPr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exend"/>
                          <a:ea typeface="Lexend"/>
                          <a:cs typeface="Lexend"/>
                          <a:sym typeface="Lexend"/>
                        </a:rPr>
                        <a:t>Design</a:t>
                      </a:r>
                      <a:endParaRPr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solidFill>
                      <a:srgbClr val="E8FCFF"/>
                    </a:solidFill>
                  </a:tcPr>
                </a:tc>
                <a:tc hMerge="1"/>
              </a:tr>
              <a:tr h="988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exend"/>
                          <a:ea typeface="Lexend"/>
                          <a:cs typeface="Lexend"/>
                          <a:sym typeface="Lexend"/>
                        </a:rPr>
                        <a:t>MCU</a:t>
                      </a:r>
                      <a:endParaRPr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solidFill>
                      <a:srgbClr val="E8FCFF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exend"/>
                          <a:ea typeface="Lexend"/>
                          <a:cs typeface="Lexend"/>
                          <a:sym typeface="Lexend"/>
                        </a:rPr>
                        <a:t>MCU connects to Wifi</a:t>
                      </a:r>
                      <a:endParaRPr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solidFill>
                      <a:srgbClr val="E8FCFF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exend"/>
                          <a:ea typeface="Lexend"/>
                          <a:cs typeface="Lexend"/>
                          <a:sym typeface="Lexend"/>
                        </a:rPr>
                        <a:t>LCD displays output</a:t>
                      </a:r>
                      <a:endParaRPr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solidFill>
                      <a:srgbClr val="E8FC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exend"/>
                          <a:ea typeface="Lexend"/>
                          <a:cs typeface="Lexend"/>
                          <a:sym typeface="Lexend"/>
                        </a:rPr>
                        <a:t>Finish Kepelarian math</a:t>
                      </a:r>
                      <a:endParaRPr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solidFill>
                      <a:srgbClr val="E8FC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exend"/>
                          <a:ea typeface="Lexend"/>
                          <a:cs typeface="Lexend"/>
                          <a:sym typeface="Lexend"/>
                        </a:rPr>
                        <a:t>MCU output signal for motor control</a:t>
                      </a:r>
                      <a:endParaRPr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solidFill>
                      <a:srgbClr val="E8FC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